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88" r:id="rId3"/>
    <p:sldId id="258" r:id="rId4"/>
    <p:sldId id="271" r:id="rId5"/>
    <p:sldId id="289" r:id="rId6"/>
    <p:sldId id="260" r:id="rId7"/>
    <p:sldId id="261" r:id="rId8"/>
    <p:sldId id="286" r:id="rId9"/>
    <p:sldId id="302" r:id="rId10"/>
    <p:sldId id="290" r:id="rId11"/>
    <p:sldId id="264" r:id="rId12"/>
    <p:sldId id="265" r:id="rId13"/>
    <p:sldId id="291" r:id="rId14"/>
    <p:sldId id="292" r:id="rId15"/>
    <p:sldId id="293" r:id="rId16"/>
    <p:sldId id="297" r:id="rId17"/>
    <p:sldId id="275" r:id="rId18"/>
    <p:sldId id="305" r:id="rId19"/>
    <p:sldId id="306" r:id="rId20"/>
    <p:sldId id="307" r:id="rId21"/>
    <p:sldId id="309" r:id="rId22"/>
    <p:sldId id="298" r:id="rId23"/>
    <p:sldId id="300" r:id="rId24"/>
    <p:sldId id="301" r:id="rId25"/>
    <p:sldId id="281" r:id="rId26"/>
  </p:sldIdLst>
  <p:sldSz cx="9144000" cy="5143500" type="screen16x9"/>
  <p:notesSz cx="6858000" cy="9144000"/>
  <p:embeddedFontLst>
    <p:embeddedFont>
      <p:font typeface="Arvo" panose="020B0604020202020204" charset="0"/>
      <p:regular r:id="rId28"/>
      <p:bold r:id="rId29"/>
      <p:italic r:id="rId30"/>
      <p:boldItalic r:id="rId31"/>
    </p:embeddedFont>
    <p:embeddedFont>
      <p:font typeface="Muli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6C2"/>
    <a:srgbClr val="7198A9"/>
    <a:srgbClr val="F09278"/>
    <a:srgbClr val="F5B6A5"/>
    <a:srgbClr val="E3F3D1"/>
    <a:srgbClr val="97BE7C"/>
    <a:srgbClr val="F8CABE"/>
    <a:srgbClr val="DEF1CB"/>
    <a:srgbClr val="CED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5CE736-DEA7-47FD-9676-E3774290B653}">
  <a:tblStyle styleId="{FE5CE736-DEA7-47FD-9676-E3774290B6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62" autoAdjust="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421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228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794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047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023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323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743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723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652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86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528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738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740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271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26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13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Death_to_stock_photography_Vibrant-(9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90452" y="-155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 descr="Death_to_stock_communicate_hands_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323" y="1991825"/>
            <a:ext cx="1159828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 descr="Death_to_stock_photography_Vibrant-(10-of-10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0425" y="308182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Death_to_stock_communicate_hands_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222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Death_to_stock_communicate_hands_9-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1493" y="1017182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-72627" y="2048176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965073" y="4114876"/>
            <a:ext cx="1037700" cy="10377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2" descr="DeathtoStock_Clementine10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6643" y="4111407"/>
            <a:ext cx="1037700" cy="10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 descr="Death_to_stock_communicate_hands_4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2538" y="3085375"/>
            <a:ext cx="2070675" cy="2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 descr="DeathtoStock_Simplify3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66600" y="-18106"/>
            <a:ext cx="1037700" cy="103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 descr="Death_to_stock_communicate_hands_1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82294" y="-18075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 descr="Death_to_stock_communicate_hands_3.jp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18950" y="410580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 flipH="1">
            <a:off x="971550" y="-6120"/>
            <a:ext cx="1028700" cy="1028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flipH="1">
            <a:off x="2000250" y="4114889"/>
            <a:ext cx="1028700" cy="1028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flipH="1">
            <a:off x="3028950" y="0"/>
            <a:ext cx="1028700" cy="102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5086350" y="4114889"/>
            <a:ext cx="1028700" cy="102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flipH="1">
            <a:off x="6115050" y="4114889"/>
            <a:ext cx="1028700" cy="102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flipH="1">
            <a:off x="6117975" y="-9556"/>
            <a:ext cx="1028700" cy="1028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flipH="1">
            <a:off x="4057650" y="0"/>
            <a:ext cx="1028700" cy="102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000250" y="1019175"/>
            <a:ext cx="5143500" cy="30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2961550" y="1991825"/>
            <a:ext cx="32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2"/>
          <p:cNvSpPr/>
          <p:nvPr/>
        </p:nvSpPr>
        <p:spPr>
          <a:xfrm flipH="1">
            <a:off x="7144834" y="2563116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flipH="1">
            <a:off x="2507334" y="50044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flipH="1">
            <a:off x="8172291" y="8"/>
            <a:ext cx="971700" cy="971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4566118" y="-49"/>
            <a:ext cx="518700" cy="5187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flipH="1">
            <a:off x="453009" y="-59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138685" y="3085376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flipH="1">
            <a:off x="7143750" y="2057450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" descr="Death_to_stock_communicate_hands_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550" y="99505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 descr="DeathtoStock_Simplify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50" y="306572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/>
          <p:nvPr/>
        </p:nvSpPr>
        <p:spPr>
          <a:xfrm>
            <a:off x="8107795" y="31101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4" descr="DeathtoStock_Wired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0025" y="1037700"/>
            <a:ext cx="2084475" cy="2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 txBox="1">
            <a:spLocks noGrp="1"/>
          </p:cNvSpPr>
          <p:nvPr>
            <p:ph type="body" idx="1"/>
          </p:nvPr>
        </p:nvSpPr>
        <p:spPr>
          <a:xfrm>
            <a:off x="2901375" y="2161800"/>
            <a:ext cx="33414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30200" algn="ctr" rtl="0">
              <a:spcBef>
                <a:spcPts val="60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□"/>
              <a:defRPr i="1">
                <a:latin typeface="Arvo"/>
                <a:ea typeface="Arvo"/>
                <a:cs typeface="Arvo"/>
                <a:sym typeface="Arvo"/>
              </a:defRPr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▫"/>
              <a:defRPr i="1">
                <a:latin typeface="Arvo"/>
                <a:ea typeface="Arvo"/>
                <a:cs typeface="Arvo"/>
                <a:sym typeface="Arvo"/>
              </a:defRPr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●"/>
              <a:defRPr i="1">
                <a:latin typeface="Arvo"/>
                <a:ea typeface="Arvo"/>
                <a:cs typeface="Arvo"/>
                <a:sym typeface="Arvo"/>
              </a:defRPr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○"/>
              <a:defRPr i="1">
                <a:latin typeface="Arvo"/>
                <a:ea typeface="Arvo"/>
                <a:cs typeface="Arvo"/>
                <a:sym typeface="Arvo"/>
              </a:defRPr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Font typeface="Arvo"/>
              <a:buChar char="■"/>
              <a:defRPr i="1"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070023" y="1037701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070023" y="4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107728" y="3122166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 flipH="1">
            <a:off x="1032727" y="99505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 flipH="1">
            <a:off x="-3494" y="203276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 flipH="1">
            <a:off x="1032727" y="3065726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 flipH="1">
            <a:off x="2070428" y="4624791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 flipH="1">
            <a:off x="1551734" y="151404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4" descr="Death_to_stock_communicate_hands_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7734" y="-5"/>
            <a:ext cx="1037815" cy="1037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4"/>
          <p:cNvGrpSpPr/>
          <p:nvPr/>
        </p:nvGrpSpPr>
        <p:grpSpPr>
          <a:xfrm>
            <a:off x="1310132" y="3331424"/>
            <a:ext cx="482890" cy="506303"/>
            <a:chOff x="5961125" y="1623900"/>
            <a:chExt cx="427450" cy="448175"/>
          </a:xfrm>
        </p:grpSpPr>
        <p:sp>
          <p:nvSpPr>
            <p:cNvPr id="81" name="Google Shape;81;p4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/>
          <p:nvPr/>
        </p:nvSpPr>
        <p:spPr>
          <a:xfrm>
            <a:off x="7349050" y="1316724"/>
            <a:ext cx="479648" cy="479648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sldNum" idx="12"/>
          </p:nvPr>
        </p:nvSpPr>
        <p:spPr>
          <a:xfrm>
            <a:off x="4312650" y="4624800"/>
            <a:ext cx="5187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000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body" idx="1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■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▫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93" name="Google Shape;93;p5" descr="Death_to_stock_communicate_hands_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6184" y="2070682"/>
            <a:ext cx="1037815" cy="103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 descr="Death_to_stock_communicate_hands_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21" y="9"/>
            <a:ext cx="2077780" cy="20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/>
          <p:nvPr/>
        </p:nvSpPr>
        <p:spPr>
          <a:xfrm>
            <a:off x="7070023" y="2072330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8106245" y="31085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7070023" y="1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0" y="35870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18691" y="41057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7587466" y="258374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>
            <a:off x="7332942" y="269800"/>
            <a:ext cx="498130" cy="498101"/>
            <a:chOff x="1923675" y="1633650"/>
            <a:chExt cx="436000" cy="435975"/>
          </a:xfrm>
        </p:grpSpPr>
        <p:sp>
          <p:nvSpPr>
            <p:cNvPr id="104" name="Google Shape;104;p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5"/>
          <p:cNvSpPr txBox="1">
            <a:spLocks noGrp="1"/>
          </p:cNvSpPr>
          <p:nvPr>
            <p:ph type="sldNum" idx="12"/>
          </p:nvPr>
        </p:nvSpPr>
        <p:spPr>
          <a:xfrm>
            <a:off x="1" y="4624800"/>
            <a:ext cx="5187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 descr="DeathtoStock_Clementine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8350" y="2070675"/>
            <a:ext cx="1037825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 descr="Death_to_stock_communicate_hands_9-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25" y="0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441800" cy="62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 txBox="1">
            <a:spLocks noGrp="1"/>
          </p:cNvSpPr>
          <p:nvPr>
            <p:ph type="body" idx="1"/>
          </p:nvPr>
        </p:nvSpPr>
        <p:spPr>
          <a:xfrm>
            <a:off x="1842475" y="1818975"/>
            <a:ext cx="1431300" cy="3107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0" name="Google Shape;140;p7"/>
          <p:cNvSpPr txBox="1">
            <a:spLocks noGrp="1"/>
          </p:cNvSpPr>
          <p:nvPr>
            <p:ph type="body" idx="2"/>
          </p:nvPr>
        </p:nvSpPr>
        <p:spPr>
          <a:xfrm>
            <a:off x="3347475" y="1818975"/>
            <a:ext cx="1431300" cy="3107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body" idx="3"/>
          </p:nvPr>
        </p:nvSpPr>
        <p:spPr>
          <a:xfrm>
            <a:off x="4852474" y="1818975"/>
            <a:ext cx="1431300" cy="3107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6030661" y="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106245" y="207175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8106236" y="1034626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-293" y="3586794"/>
            <a:ext cx="1037700" cy="1037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-300" y="46244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-309" y="35867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8625223" y="3113166"/>
            <a:ext cx="518700" cy="518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68341" y="-9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8352271" y="1280647"/>
            <a:ext cx="545654" cy="545654"/>
            <a:chOff x="5941025" y="3634400"/>
            <a:chExt cx="467650" cy="467650"/>
          </a:xfrm>
        </p:grpSpPr>
        <p:sp>
          <p:nvSpPr>
            <p:cNvPr id="151" name="Google Shape;151;p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7"/>
          <p:cNvSpPr txBox="1">
            <a:spLocks noGrp="1"/>
          </p:cNvSpPr>
          <p:nvPr>
            <p:ph type="sldNum" idx="12"/>
          </p:nvPr>
        </p:nvSpPr>
        <p:spPr>
          <a:xfrm>
            <a:off x="1" y="4624800"/>
            <a:ext cx="5187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8" descr="DeathtoStock_Simplify3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6250" y="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 descr="Death_to_stock_communicate_hands_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25" y="207067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8"/>
          <p:cNvSpPr/>
          <p:nvPr/>
        </p:nvSpPr>
        <p:spPr>
          <a:xfrm>
            <a:off x="7070023" y="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"/>
          <p:cNvSpPr/>
          <p:nvPr/>
        </p:nvSpPr>
        <p:spPr>
          <a:xfrm>
            <a:off x="8106245" y="10377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"/>
          <p:cNvSpPr/>
          <p:nvPr/>
        </p:nvSpPr>
        <p:spPr>
          <a:xfrm>
            <a:off x="7070023" y="3102451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7" y="4105794"/>
            <a:ext cx="1037700" cy="1037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1037700" y="41057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>
            <a:off x="-9" y="46247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7587473" y="1037691"/>
            <a:ext cx="518700" cy="518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"/>
          <p:cNvSpPr/>
          <p:nvPr/>
        </p:nvSpPr>
        <p:spPr>
          <a:xfrm>
            <a:off x="8625291" y="5189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"/>
          <p:cNvSpPr/>
          <p:nvPr/>
        </p:nvSpPr>
        <p:spPr>
          <a:xfrm>
            <a:off x="7529848" y="3440573"/>
            <a:ext cx="455351" cy="41422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"/>
          <p:cNvSpPr/>
          <p:nvPr/>
        </p:nvSpPr>
        <p:spPr>
          <a:xfrm flipH="1">
            <a:off x="7192539" y="3387811"/>
            <a:ext cx="302961" cy="275574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sldNum" idx="12"/>
          </p:nvPr>
        </p:nvSpPr>
        <p:spPr>
          <a:xfrm>
            <a:off x="1" y="4624800"/>
            <a:ext cx="5187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0" descr="Death_to_stock_communicate_hands_2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3282" y="1857008"/>
            <a:ext cx="930717" cy="93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0" descr="Death_to_stock_communicate_hands_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639" y="16"/>
            <a:ext cx="1863360" cy="186335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/>
          <p:nvPr/>
        </p:nvSpPr>
        <p:spPr>
          <a:xfrm>
            <a:off x="7284049" y="1858486"/>
            <a:ext cx="930600" cy="9306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"/>
          <p:cNvSpPr/>
          <p:nvPr/>
        </p:nvSpPr>
        <p:spPr>
          <a:xfrm>
            <a:off x="8213336" y="2787740"/>
            <a:ext cx="930600" cy="9306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7284049" y="9"/>
            <a:ext cx="930600" cy="9306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"/>
          <p:cNvSpPr/>
          <p:nvPr/>
        </p:nvSpPr>
        <p:spPr>
          <a:xfrm>
            <a:off x="6" y="4212884"/>
            <a:ext cx="930600" cy="9306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0"/>
          <p:cNvSpPr/>
          <p:nvPr/>
        </p:nvSpPr>
        <p:spPr>
          <a:xfrm>
            <a:off x="0" y="3747713"/>
            <a:ext cx="465300" cy="465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0"/>
          <p:cNvSpPr/>
          <p:nvPr/>
        </p:nvSpPr>
        <p:spPr>
          <a:xfrm>
            <a:off x="465164" y="4212881"/>
            <a:ext cx="465300" cy="4653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"/>
          <p:cNvSpPr/>
          <p:nvPr/>
        </p:nvSpPr>
        <p:spPr>
          <a:xfrm>
            <a:off x="6818876" y="-1"/>
            <a:ext cx="465300" cy="4653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"/>
          <p:cNvSpPr/>
          <p:nvPr/>
        </p:nvSpPr>
        <p:spPr>
          <a:xfrm>
            <a:off x="7748094" y="2317122"/>
            <a:ext cx="465300" cy="4653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0"/>
          <p:cNvGrpSpPr/>
          <p:nvPr/>
        </p:nvGrpSpPr>
        <p:grpSpPr>
          <a:xfrm>
            <a:off x="7519838" y="241965"/>
            <a:ext cx="446726" cy="446700"/>
            <a:chOff x="1923675" y="1633650"/>
            <a:chExt cx="436000" cy="435975"/>
          </a:xfrm>
        </p:grpSpPr>
        <p:sp>
          <p:nvSpPr>
            <p:cNvPr id="207" name="Google Shape;207;p1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0"/>
          <p:cNvSpPr txBox="1">
            <a:spLocks noGrp="1"/>
          </p:cNvSpPr>
          <p:nvPr>
            <p:ph type="sldNum" idx="12"/>
          </p:nvPr>
        </p:nvSpPr>
        <p:spPr>
          <a:xfrm>
            <a:off x="0" y="4678200"/>
            <a:ext cx="4653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1" descr="Death_to_stock_photography_Vibrant-(10-of-10)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4671" y="936760"/>
            <a:ext cx="1869250" cy="186925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/>
          <p:nvPr/>
        </p:nvSpPr>
        <p:spPr>
          <a:xfrm>
            <a:off x="7274895" y="1870746"/>
            <a:ext cx="936900" cy="9369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11" descr="Death_to_stock_photography_Vibrant-(9-of-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050" y="-1"/>
            <a:ext cx="936870" cy="93687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1"/>
          <p:cNvSpPr/>
          <p:nvPr/>
        </p:nvSpPr>
        <p:spPr>
          <a:xfrm>
            <a:off x="8207105" y="2807566"/>
            <a:ext cx="936900" cy="9369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7274902" y="56"/>
            <a:ext cx="936900" cy="9369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13" y="4206739"/>
            <a:ext cx="936900" cy="9369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936765" y="4674987"/>
            <a:ext cx="468300" cy="4683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-1" y="4206736"/>
            <a:ext cx="468300" cy="4683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8675675" y="3742994"/>
            <a:ext cx="468300" cy="4683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8675680" y="3274749"/>
            <a:ext cx="468300" cy="4683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1"/>
          <p:cNvGrpSpPr/>
          <p:nvPr/>
        </p:nvGrpSpPr>
        <p:grpSpPr>
          <a:xfrm>
            <a:off x="7594614" y="2115525"/>
            <a:ext cx="297651" cy="471862"/>
            <a:chOff x="6718575" y="2318625"/>
            <a:chExt cx="256950" cy="407375"/>
          </a:xfrm>
        </p:grpSpPr>
        <p:sp>
          <p:nvSpPr>
            <p:cNvPr id="226" name="Google Shape;226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11"/>
          <p:cNvSpPr txBox="1">
            <a:spLocks noGrp="1"/>
          </p:cNvSpPr>
          <p:nvPr>
            <p:ph type="sldNum" idx="12"/>
          </p:nvPr>
        </p:nvSpPr>
        <p:spPr>
          <a:xfrm>
            <a:off x="0" y="4678200"/>
            <a:ext cx="4653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2" descr="DeathtoStock_Clementine1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7752" y="1861709"/>
            <a:ext cx="933085" cy="93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2" descr="Death_to_stock_communicate_hands_9-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841" y="8"/>
            <a:ext cx="1868082" cy="18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/>
          <p:nvPr/>
        </p:nvSpPr>
        <p:spPr>
          <a:xfrm>
            <a:off x="6344788" y="12"/>
            <a:ext cx="933000" cy="9330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2"/>
          <p:cNvSpPr/>
          <p:nvPr/>
        </p:nvSpPr>
        <p:spPr>
          <a:xfrm>
            <a:off x="8210900" y="1862680"/>
            <a:ext cx="933000" cy="9330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2"/>
          <p:cNvSpPr/>
          <p:nvPr/>
        </p:nvSpPr>
        <p:spPr>
          <a:xfrm>
            <a:off x="8210893" y="930219"/>
            <a:ext cx="933000" cy="9330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2"/>
          <p:cNvSpPr/>
          <p:nvPr/>
        </p:nvSpPr>
        <p:spPr>
          <a:xfrm>
            <a:off x="-287" y="3743870"/>
            <a:ext cx="933000" cy="9330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2"/>
          <p:cNvSpPr/>
          <p:nvPr/>
        </p:nvSpPr>
        <p:spPr>
          <a:xfrm>
            <a:off x="-293" y="4676847"/>
            <a:ext cx="466500" cy="4665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"/>
          <p:cNvSpPr/>
          <p:nvPr/>
        </p:nvSpPr>
        <p:spPr>
          <a:xfrm>
            <a:off x="-301" y="3743867"/>
            <a:ext cx="466500" cy="4665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2"/>
          <p:cNvSpPr/>
          <p:nvPr/>
        </p:nvSpPr>
        <p:spPr>
          <a:xfrm>
            <a:off x="8677502" y="2798991"/>
            <a:ext cx="466500" cy="4665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2"/>
          <p:cNvSpPr/>
          <p:nvPr/>
        </p:nvSpPr>
        <p:spPr>
          <a:xfrm>
            <a:off x="7277744" y="0"/>
            <a:ext cx="466500" cy="4665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12"/>
          <p:cNvGrpSpPr/>
          <p:nvPr/>
        </p:nvGrpSpPr>
        <p:grpSpPr>
          <a:xfrm>
            <a:off x="8431833" y="1151245"/>
            <a:ext cx="490565" cy="490565"/>
            <a:chOff x="5941025" y="3634400"/>
            <a:chExt cx="467650" cy="467650"/>
          </a:xfrm>
        </p:grpSpPr>
        <p:sp>
          <p:nvSpPr>
            <p:cNvPr id="247" name="Google Shape;247;p1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12"/>
          <p:cNvSpPr txBox="1">
            <a:spLocks noGrp="1"/>
          </p:cNvSpPr>
          <p:nvPr>
            <p:ph type="sldNum" idx="12"/>
          </p:nvPr>
        </p:nvSpPr>
        <p:spPr>
          <a:xfrm>
            <a:off x="0" y="4678200"/>
            <a:ext cx="4653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" y="46248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42475" y="1197075"/>
            <a:ext cx="41154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842475" y="1918281"/>
            <a:ext cx="4115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□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▫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○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●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○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■"/>
              <a:defRPr sz="1600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mnicoreagency.com/twitter-statistics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biznology.com/2016/08/12-inspiring-social-media-monitoring-case-studies/" TargetMode="Externa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iznology.com/2016/08/12-inspiring-social-media-monitoring-case-studie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tatista.com/topics/2711/us-smartphone-market/" TargetMode="External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twitter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twitter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"/>
          <p:cNvSpPr txBox="1">
            <a:spLocks noGrp="1"/>
          </p:cNvSpPr>
          <p:nvPr>
            <p:ph type="ctrTitle"/>
          </p:nvPr>
        </p:nvSpPr>
        <p:spPr>
          <a:xfrm>
            <a:off x="2013095" y="1418400"/>
            <a:ext cx="5222905" cy="11625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Real Time Tweets Sentiment Dashboard for leading Smartphone Brands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1FD63E-BCED-49F5-BE47-4D9F6AF7B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84" y="-67194"/>
            <a:ext cx="2083982" cy="18180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ECDEF-8C50-43A7-B1BB-9C1E80838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454" y="7122"/>
            <a:ext cx="1120896" cy="1013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2EAD1A-198D-4666-895A-0429521C0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8268" y="3083442"/>
            <a:ext cx="2066374" cy="2060058"/>
          </a:xfrm>
          <a:prstGeom prst="rect">
            <a:avLst/>
          </a:prstGeom>
        </p:spPr>
      </p:pic>
      <p:pic>
        <p:nvPicPr>
          <p:cNvPr id="1026" name="Picture 2" descr="https://lh4.googleusercontent.com/NukhuAun9mZ1zrcnnQ7L8ZdEAYz-KcjBLtAyVh_EoaMin4it7DgSOjcOwqTVcyYvbbpOkckH53SDBWIxGLvVOdK5mdHPJ-16tHK7yD-Mnz-KprfMmlYWEfMYxjzvKEfUlhXDEHyTjR8">
            <a:extLst>
              <a:ext uri="{FF2B5EF4-FFF2-40B4-BE49-F238E27FC236}">
                <a16:creationId xmlns:a16="http://schemas.microsoft.com/office/drawing/2014/main" id="{0A255927-ECD9-485A-87E4-CF768C46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550" y="4109681"/>
            <a:ext cx="2429540" cy="103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9H5I9Qyvejq4E9CEuPcocAL73MTtbKHpvyYrH3lxa-_aP0BRxdqrpMQ0L7s9-0emz8Ux_rX82nNbVft2k-0EQTefggfEr9QcbsKjq48PpJxyg4RauWoCtOrucSg_uO_SK7Gion0Pmns">
            <a:extLst>
              <a:ext uri="{FF2B5EF4-FFF2-40B4-BE49-F238E27FC236}">
                <a16:creationId xmlns:a16="http://schemas.microsoft.com/office/drawing/2014/main" id="{65B971FA-0811-469F-A674-4F7F464C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68" y="7122"/>
            <a:ext cx="2066374" cy="20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B115A-B090-4868-844E-06D9C50AE3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70884" y="1730831"/>
            <a:ext cx="2083981" cy="1522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1644B-10E6-4011-A220-873D884501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3100" y="3392371"/>
            <a:ext cx="1516710" cy="1434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965D4-1B8F-4BAC-963B-26C12CB344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70886" y="3231341"/>
            <a:ext cx="2083981" cy="1912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9B973-40D5-4478-A59D-A109328641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9200" y="7122"/>
            <a:ext cx="1173600" cy="1013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454EA6-807F-4C2C-B1E9-822D717D01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0886" y="1708609"/>
            <a:ext cx="2083981" cy="1621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E24E0A-8A7B-4CB4-BF2C-885AD0559D48}"/>
              </a:ext>
            </a:extLst>
          </p:cNvPr>
          <p:cNvSpPr txBox="1"/>
          <p:nvPr/>
        </p:nvSpPr>
        <p:spPr>
          <a:xfrm>
            <a:off x="3430857" y="2492196"/>
            <a:ext cx="22079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Group 6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Rohan Bhatia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Henry Feng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Hua Lang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Ankur </a:t>
            </a:r>
            <a:r>
              <a:rPr lang="en-US" dirty="0" err="1">
                <a:solidFill>
                  <a:schemeClr val="tx1"/>
                </a:solidFill>
              </a:rPr>
              <a:t>Tomar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Samridhi</a:t>
            </a:r>
            <a:r>
              <a:rPr lang="en-US" dirty="0">
                <a:solidFill>
                  <a:schemeClr val="tx1"/>
                </a:solidFill>
              </a:rPr>
              <a:t> Wadhwa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Tanmayee Waghmare</a:t>
            </a:r>
          </a:p>
          <a:p>
            <a:pPr algn="ctr"/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7C09F-A616-43B5-8C8C-F2BF4841F038}"/>
              </a:ext>
            </a:extLst>
          </p:cNvPr>
          <p:cNvSpPr txBox="1"/>
          <p:nvPr/>
        </p:nvSpPr>
        <p:spPr>
          <a:xfrm>
            <a:off x="8181455" y="2049623"/>
            <a:ext cx="1019097" cy="1033819"/>
          </a:xfrm>
          <a:prstGeom prst="rect">
            <a:avLst/>
          </a:prstGeom>
          <a:solidFill>
            <a:srgbClr val="F0927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>
            <a:spLocks noGrp="1"/>
          </p:cNvSpPr>
          <p:nvPr>
            <p:ph type="subTitle" idx="4294967295"/>
          </p:nvPr>
        </p:nvSpPr>
        <p:spPr>
          <a:xfrm>
            <a:off x="979200" y="1639972"/>
            <a:ext cx="6155999" cy="1484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Benefits of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B0D85B"/>
                </a:solidFill>
              </a:rPr>
              <a:t>Sentiment Analysis</a:t>
            </a:r>
            <a:endParaRPr lang="en-US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FB651-4F3E-4119-9C5F-34A2E1F0819D}"/>
              </a:ext>
            </a:extLst>
          </p:cNvPr>
          <p:cNvSpPr txBox="1"/>
          <p:nvPr/>
        </p:nvSpPr>
        <p:spPr>
          <a:xfrm>
            <a:off x="7279200" y="1888964"/>
            <a:ext cx="970950" cy="907200"/>
          </a:xfrm>
          <a:prstGeom prst="rect">
            <a:avLst/>
          </a:prstGeom>
          <a:solidFill>
            <a:srgbClr val="97BE7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2"/>
          <p:cNvSpPr txBox="1">
            <a:spLocks noGrp="1"/>
          </p:cNvSpPr>
          <p:nvPr>
            <p:ph type="body" idx="1"/>
          </p:nvPr>
        </p:nvSpPr>
        <p:spPr>
          <a:xfrm>
            <a:off x="1003037" y="1387800"/>
            <a:ext cx="1831978" cy="31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auge</a:t>
            </a:r>
            <a:r>
              <a:rPr lang="en-US" sz="2000" b="1" dirty="0">
                <a:solidFill>
                  <a:srgbClr val="B0D85B"/>
                </a:solidFill>
              </a:rPr>
              <a:t> buyer’s response to new product launches</a:t>
            </a:r>
          </a:p>
        </p:txBody>
      </p:sp>
      <p:sp>
        <p:nvSpPr>
          <p:cNvPr id="351" name="Google Shape;351;p22"/>
          <p:cNvSpPr txBox="1">
            <a:spLocks noGrp="1"/>
          </p:cNvSpPr>
          <p:nvPr>
            <p:ph type="body" idx="2"/>
          </p:nvPr>
        </p:nvSpPr>
        <p:spPr>
          <a:xfrm>
            <a:off x="2791627" y="1387800"/>
            <a:ext cx="1831977" cy="31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mprove</a:t>
            </a:r>
            <a:r>
              <a:rPr lang="en-US" sz="2000" b="1" dirty="0">
                <a:solidFill>
                  <a:srgbClr val="B0D85B"/>
                </a:solidFill>
              </a:rPr>
              <a:t> customer satisfaction</a:t>
            </a:r>
            <a:endParaRPr lang="en-US" sz="2000" dirty="0"/>
          </a:p>
        </p:txBody>
      </p:sp>
      <p:sp>
        <p:nvSpPr>
          <p:cNvPr id="352" name="Google Shape;352;p22"/>
          <p:cNvSpPr txBox="1">
            <a:spLocks noGrp="1"/>
          </p:cNvSpPr>
          <p:nvPr>
            <p:ph type="body" idx="3"/>
          </p:nvPr>
        </p:nvSpPr>
        <p:spPr>
          <a:xfrm>
            <a:off x="4550931" y="1387800"/>
            <a:ext cx="2116625" cy="31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rack</a:t>
            </a:r>
            <a:r>
              <a:rPr lang="en-US" sz="2000" b="1" dirty="0">
                <a:solidFill>
                  <a:srgbClr val="B0D85B"/>
                </a:solidFill>
              </a:rPr>
              <a:t> customer engagement with competitor products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C0BF3-B5A8-4979-A0F7-99762A0F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400" y="0"/>
            <a:ext cx="2757600" cy="207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D5F610-20A1-4A25-A071-37AEB0E9D299}"/>
              </a:ext>
            </a:extLst>
          </p:cNvPr>
          <p:cNvSpPr txBox="1"/>
          <p:nvPr/>
        </p:nvSpPr>
        <p:spPr>
          <a:xfrm>
            <a:off x="6308987" y="-1"/>
            <a:ext cx="2835013" cy="2344057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79F51B-F540-4BAE-B135-C01EC63E5B94}"/>
              </a:ext>
            </a:extLst>
          </p:cNvPr>
          <p:cNvSpPr txBox="1"/>
          <p:nvPr/>
        </p:nvSpPr>
        <p:spPr>
          <a:xfrm>
            <a:off x="7026125" y="2084486"/>
            <a:ext cx="1114837" cy="1052415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3CD27-9247-4655-A46D-4121B3E23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400" y="0"/>
            <a:ext cx="2757600" cy="207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body" idx="1"/>
          </p:nvPr>
        </p:nvSpPr>
        <p:spPr>
          <a:xfrm>
            <a:off x="1621252" y="1390289"/>
            <a:ext cx="5352861" cy="2362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F8CABE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09278"/>
                </a:solidFill>
              </a:rPr>
              <a:t>Real Time Streaming &amp; Monitoring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F8CABE"/>
              </a:buClr>
              <a:buSzPct val="160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F09278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F8CABE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09278"/>
                </a:solidFill>
              </a:rPr>
              <a:t>Scalability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F8CABE"/>
              </a:buClr>
              <a:buSzPct val="160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F09278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F8CABE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09278"/>
                </a:solidFill>
              </a:rPr>
              <a:t>Robustness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F8CABE"/>
              </a:buClr>
              <a:buSzPct val="1600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F09278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F8CABE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09278"/>
                </a:solidFill>
              </a:rPr>
              <a:t>Interpretable</a:t>
            </a:r>
            <a:endParaRPr sz="1800" b="1" dirty="0">
              <a:solidFill>
                <a:srgbClr val="F09278"/>
              </a:solidFill>
            </a:endParaRPr>
          </a:p>
        </p:txBody>
      </p:sp>
      <p:sp>
        <p:nvSpPr>
          <p:cNvPr id="6" name="Google Shape;277;p15">
            <a:extLst>
              <a:ext uri="{FF2B5EF4-FFF2-40B4-BE49-F238E27FC236}">
                <a16:creationId xmlns:a16="http://schemas.microsoft.com/office/drawing/2014/main" id="{29ECC0EB-C29D-4900-A0D0-347B0F0CFDBC}"/>
              </a:ext>
            </a:extLst>
          </p:cNvPr>
          <p:cNvSpPr txBox="1">
            <a:spLocks/>
          </p:cNvSpPr>
          <p:nvPr/>
        </p:nvSpPr>
        <p:spPr>
          <a:xfrm>
            <a:off x="518701" y="150479"/>
            <a:ext cx="49467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3000" dirty="0"/>
              <a:t>Why AWS 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0BA1A8-0539-4CC8-9761-4E10B5598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000" y="0"/>
            <a:ext cx="2412000" cy="208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BCF4C-3F28-4C8B-BE61-16E97C40D1A8}"/>
              </a:ext>
            </a:extLst>
          </p:cNvPr>
          <p:cNvSpPr txBox="1"/>
          <p:nvPr/>
        </p:nvSpPr>
        <p:spPr>
          <a:xfrm>
            <a:off x="8114400" y="2088000"/>
            <a:ext cx="1029600" cy="1036800"/>
          </a:xfrm>
          <a:prstGeom prst="rect">
            <a:avLst/>
          </a:prstGeom>
          <a:solidFill>
            <a:srgbClr val="F0927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OEPZ4pZIttsyvFitwsbJfiamuA_N70Z8neM7UWEY-xXZTRwXGGV-zU2-CLoU2Aw4xEC2BYpPOsJce295sdkdIARdT4APyzgfjdHF-tMn5_nVEr8pGSaQxrkBY9P6M93BfudgnnHk1kA">
            <a:extLst>
              <a:ext uri="{FF2B5EF4-FFF2-40B4-BE49-F238E27FC236}">
                <a16:creationId xmlns:a16="http://schemas.microsoft.com/office/drawing/2014/main" id="{A225818F-6193-4A64-A7A4-915AFBDAB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14" y="994228"/>
            <a:ext cx="6308732" cy="359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77;p15">
            <a:extLst>
              <a:ext uri="{FF2B5EF4-FFF2-40B4-BE49-F238E27FC236}">
                <a16:creationId xmlns:a16="http://schemas.microsoft.com/office/drawing/2014/main" id="{B3690080-D752-49F2-90D3-94C562E3B786}"/>
              </a:ext>
            </a:extLst>
          </p:cNvPr>
          <p:cNvSpPr txBox="1">
            <a:spLocks/>
          </p:cNvSpPr>
          <p:nvPr/>
        </p:nvSpPr>
        <p:spPr>
          <a:xfrm>
            <a:off x="518701" y="150479"/>
            <a:ext cx="49467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3000" dirty="0"/>
              <a:t>AWS process 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5CB4C-BA3D-4F9C-888C-DCAF7D97D3C8}"/>
              </a:ext>
            </a:extLst>
          </p:cNvPr>
          <p:cNvSpPr txBox="1"/>
          <p:nvPr/>
        </p:nvSpPr>
        <p:spPr>
          <a:xfrm>
            <a:off x="8114400" y="1751349"/>
            <a:ext cx="1029600" cy="1036800"/>
          </a:xfrm>
          <a:prstGeom prst="rect">
            <a:avLst/>
          </a:prstGeom>
          <a:solidFill>
            <a:srgbClr val="F0927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4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body" idx="1"/>
          </p:nvPr>
        </p:nvSpPr>
        <p:spPr>
          <a:xfrm>
            <a:off x="1156795" y="1066800"/>
            <a:ext cx="5352861" cy="3759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F09278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09278"/>
                </a:solidFill>
              </a:rPr>
              <a:t>Amazon Kinesis Data Firehose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F8CABE"/>
              </a:buClr>
              <a:buSzPct val="160000"/>
              <a:buNone/>
            </a:pPr>
            <a:r>
              <a:rPr lang="en-US" sz="1800" b="1" dirty="0">
                <a:solidFill>
                  <a:srgbClr val="F09278"/>
                </a:solidFill>
              </a:rPr>
              <a:t>		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F09278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09278"/>
                </a:solidFill>
              </a:rPr>
              <a:t>AWS Lambda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F09278"/>
              </a:buClr>
              <a:buSzPct val="160000"/>
              <a:buNone/>
            </a:pPr>
            <a:endParaRPr lang="en-US" sz="1800" b="1" dirty="0">
              <a:solidFill>
                <a:srgbClr val="F09278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F8CABE"/>
              </a:buClr>
              <a:buSzPct val="160000"/>
              <a:buNone/>
            </a:pPr>
            <a:r>
              <a:rPr lang="en-US" sz="1800" b="1" dirty="0">
                <a:solidFill>
                  <a:srgbClr val="F09278"/>
                </a:solidFill>
              </a:rPr>
              <a:t>	</a:t>
            </a:r>
            <a:endParaRPr lang="en-US" sz="1400" b="1" dirty="0">
              <a:solidFill>
                <a:srgbClr val="F09278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F09278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09278"/>
                </a:solidFill>
              </a:rPr>
              <a:t>Amazon Athena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F09278"/>
              </a:buClr>
              <a:buSzPct val="160000"/>
              <a:buNone/>
            </a:pPr>
            <a:endParaRPr lang="en-US" sz="1800" b="1" dirty="0">
              <a:solidFill>
                <a:srgbClr val="F09278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rgbClr val="F09278"/>
              </a:buClr>
              <a:buSzPct val="16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09278"/>
                </a:solidFill>
              </a:rPr>
              <a:t>Amazon </a:t>
            </a:r>
            <a:r>
              <a:rPr lang="en-US" sz="1800" b="1" dirty="0" err="1">
                <a:solidFill>
                  <a:srgbClr val="F09278"/>
                </a:solidFill>
              </a:rPr>
              <a:t>QuickSight</a:t>
            </a:r>
            <a:endParaRPr sz="1800" b="1" dirty="0">
              <a:solidFill>
                <a:srgbClr val="F09278"/>
              </a:solidFill>
            </a:endParaRPr>
          </a:p>
        </p:txBody>
      </p:sp>
      <p:sp>
        <p:nvSpPr>
          <p:cNvPr id="6" name="Google Shape;277;p15">
            <a:extLst>
              <a:ext uri="{FF2B5EF4-FFF2-40B4-BE49-F238E27FC236}">
                <a16:creationId xmlns:a16="http://schemas.microsoft.com/office/drawing/2014/main" id="{29ECC0EB-C29D-4900-A0D0-347B0F0CFDBC}"/>
              </a:ext>
            </a:extLst>
          </p:cNvPr>
          <p:cNvSpPr txBox="1">
            <a:spLocks/>
          </p:cNvSpPr>
          <p:nvPr/>
        </p:nvSpPr>
        <p:spPr>
          <a:xfrm>
            <a:off x="525901" y="178865"/>
            <a:ext cx="49467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3000" dirty="0"/>
              <a:t>AWS toolkit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B27C0-464B-4D1B-B4C4-A309C8778A2E}"/>
              </a:ext>
            </a:extLst>
          </p:cNvPr>
          <p:cNvSpPr txBox="1"/>
          <p:nvPr/>
        </p:nvSpPr>
        <p:spPr>
          <a:xfrm>
            <a:off x="1567542" y="1502228"/>
            <a:ext cx="527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5B6A5"/>
                </a:solidFill>
              </a:rPr>
              <a:t>Captures and loads real-time tweets. Raw tweets stored in S3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458218-AE30-412F-8665-E2DB7181FDC7}"/>
              </a:ext>
            </a:extLst>
          </p:cNvPr>
          <p:cNvSpPr txBox="1"/>
          <p:nvPr/>
        </p:nvSpPr>
        <p:spPr>
          <a:xfrm>
            <a:off x="1567542" y="2207789"/>
            <a:ext cx="4717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5B6A5"/>
                </a:solidFill>
              </a:rPr>
              <a:t>Combines Amazon Translate and Amazon Comprehend to perform NLP on Tweets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9904D2-AE78-40A9-B795-A976E56DE128}"/>
              </a:ext>
            </a:extLst>
          </p:cNvPr>
          <p:cNvSpPr txBox="1"/>
          <p:nvPr/>
        </p:nvSpPr>
        <p:spPr>
          <a:xfrm>
            <a:off x="1567542" y="3212931"/>
            <a:ext cx="5203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5B6A5"/>
                </a:solidFill>
              </a:rPr>
              <a:t>Queries data stored in Athena tables similar to SQL querying</a:t>
            </a:r>
          </a:p>
          <a:p>
            <a:r>
              <a:rPr lang="en-US" dirty="0">
                <a:solidFill>
                  <a:srgbClr val="F8CABE"/>
                </a:solidFill>
              </a:rPr>
              <a:t>	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6E734-7C8B-4302-92AF-C3D69C2D78E3}"/>
              </a:ext>
            </a:extLst>
          </p:cNvPr>
          <p:cNvSpPr txBox="1"/>
          <p:nvPr/>
        </p:nvSpPr>
        <p:spPr>
          <a:xfrm>
            <a:off x="1567542" y="3978834"/>
            <a:ext cx="4717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5B6A5"/>
                </a:solidFill>
              </a:rPr>
              <a:t>Builds dashboard using the data queried	</a:t>
            </a:r>
            <a:r>
              <a:rPr lang="en-US" dirty="0">
                <a:solidFill>
                  <a:srgbClr val="F8CABE"/>
                </a:solidFill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C4547-0C21-473E-B1AB-02786BE6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600" y="3255"/>
            <a:ext cx="2066400" cy="2077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B146AA-D44C-4DC9-BB22-F5E5803F6FC0}"/>
              </a:ext>
            </a:extLst>
          </p:cNvPr>
          <p:cNvSpPr txBox="1"/>
          <p:nvPr/>
        </p:nvSpPr>
        <p:spPr>
          <a:xfrm>
            <a:off x="8114400" y="2080800"/>
            <a:ext cx="1029600" cy="1036800"/>
          </a:xfrm>
          <a:prstGeom prst="rect">
            <a:avLst/>
          </a:prstGeom>
          <a:solidFill>
            <a:srgbClr val="F0927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3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/>
          <p:nvPr/>
        </p:nvSpPr>
        <p:spPr>
          <a:xfrm>
            <a:off x="3487383" y="4062449"/>
            <a:ext cx="1970744" cy="621900"/>
          </a:xfrm>
          <a:prstGeom prst="rect">
            <a:avLst/>
          </a:prstGeom>
          <a:solidFill>
            <a:srgbClr val="7198A9"/>
          </a:solidFill>
          <a:ln w="19050">
            <a:solidFill>
              <a:srgbClr val="00206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Amazon </a:t>
            </a:r>
            <a:r>
              <a:rPr lang="en-US" dirty="0" err="1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Quicksight</a:t>
            </a:r>
            <a:endParaRPr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4" name="Google Shape;374;p25"/>
          <p:cNvSpPr/>
          <p:nvPr/>
        </p:nvSpPr>
        <p:spPr>
          <a:xfrm rot="5400000">
            <a:off x="4021982" y="627408"/>
            <a:ext cx="921899" cy="1407900"/>
          </a:xfrm>
          <a:prstGeom prst="rightArrowCallout">
            <a:avLst>
              <a:gd name="adj1" fmla="val 10256"/>
              <a:gd name="adj2" fmla="val 11286"/>
              <a:gd name="adj3" fmla="val 11589"/>
              <a:gd name="adj4" fmla="val 82278"/>
            </a:avLst>
          </a:prstGeom>
          <a:solidFill>
            <a:srgbClr val="F09278"/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" name="Google Shape;374;p25">
            <a:extLst>
              <a:ext uri="{FF2B5EF4-FFF2-40B4-BE49-F238E27FC236}">
                <a16:creationId xmlns:a16="http://schemas.microsoft.com/office/drawing/2014/main" id="{EFB606C7-F170-45B5-9BA2-55D813883A97}"/>
              </a:ext>
            </a:extLst>
          </p:cNvPr>
          <p:cNvSpPr/>
          <p:nvPr/>
        </p:nvSpPr>
        <p:spPr>
          <a:xfrm rot="5400000">
            <a:off x="4036169" y="1691784"/>
            <a:ext cx="921900" cy="1405326"/>
          </a:xfrm>
          <a:prstGeom prst="rightArrowCallout">
            <a:avLst>
              <a:gd name="adj1" fmla="val 10256"/>
              <a:gd name="adj2" fmla="val 11286"/>
              <a:gd name="adj3" fmla="val 11589"/>
              <a:gd name="adj4" fmla="val 82278"/>
            </a:avLst>
          </a:prstGeom>
          <a:solidFill>
            <a:srgbClr val="F09278"/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7C231-BAB3-44EE-94C5-85B7092B44B3}"/>
              </a:ext>
            </a:extLst>
          </p:cNvPr>
          <p:cNvSpPr txBox="1"/>
          <p:nvPr/>
        </p:nvSpPr>
        <p:spPr>
          <a:xfrm>
            <a:off x="0" y="4045690"/>
            <a:ext cx="1582057" cy="11194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Google Shape;374;p25">
            <a:extLst>
              <a:ext uri="{FF2B5EF4-FFF2-40B4-BE49-F238E27FC236}">
                <a16:creationId xmlns:a16="http://schemas.microsoft.com/office/drawing/2014/main" id="{1E19F6FE-B6F8-4CBA-AA33-0BEE54336F5A}"/>
              </a:ext>
            </a:extLst>
          </p:cNvPr>
          <p:cNvSpPr/>
          <p:nvPr/>
        </p:nvSpPr>
        <p:spPr>
          <a:xfrm rot="5400000">
            <a:off x="4079462" y="2748551"/>
            <a:ext cx="850828" cy="1405327"/>
          </a:xfrm>
          <a:prstGeom prst="rightArrowCallout">
            <a:avLst>
              <a:gd name="adj1" fmla="val 10256"/>
              <a:gd name="adj2" fmla="val 11286"/>
              <a:gd name="adj3" fmla="val 11589"/>
              <a:gd name="adj4" fmla="val 82278"/>
            </a:avLst>
          </a:prstGeom>
          <a:solidFill>
            <a:srgbClr val="F09278"/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D778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14176-DE97-4AFC-A93E-1CFC37D97BC3}"/>
              </a:ext>
            </a:extLst>
          </p:cNvPr>
          <p:cNvSpPr txBox="1"/>
          <p:nvPr/>
        </p:nvSpPr>
        <p:spPr>
          <a:xfrm>
            <a:off x="3990360" y="3122490"/>
            <a:ext cx="96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Amazon Athena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5BD6A-5BFE-40DF-9050-D912B322A855}"/>
              </a:ext>
            </a:extLst>
          </p:cNvPr>
          <p:cNvSpPr txBox="1"/>
          <p:nvPr/>
        </p:nvSpPr>
        <p:spPr>
          <a:xfrm>
            <a:off x="4026440" y="2048530"/>
            <a:ext cx="89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Amazon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Lambda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3955BC-D8E4-44EC-8949-5CC9D2DC2D3A}"/>
              </a:ext>
            </a:extLst>
          </p:cNvPr>
          <p:cNvSpPr txBox="1"/>
          <p:nvPr/>
        </p:nvSpPr>
        <p:spPr>
          <a:xfrm>
            <a:off x="4026440" y="859538"/>
            <a:ext cx="892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Amazon S3 Bucket</a:t>
            </a:r>
          </a:p>
        </p:txBody>
      </p:sp>
      <p:pic>
        <p:nvPicPr>
          <p:cNvPr id="2050" name="Picture 2" descr="https://lh4.googleusercontent.com/y-4N-2nZ9BeUxuYqifvGIWO4l1D6QQsdc3rQk5gdK-ai5O6c4meBBO_dQAbHyHg2x6CYdynf2RWwBKS6CgiHhV2tKWSFz7JeBhrguCDZYTgWEpQMj35-k1RxsFOYzfUhDLEYdBWMUr4">
            <a:extLst>
              <a:ext uri="{FF2B5EF4-FFF2-40B4-BE49-F238E27FC236}">
                <a16:creationId xmlns:a16="http://schemas.microsoft.com/office/drawing/2014/main" id="{7ACB3C11-413F-4F9A-81DD-D56225848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5" y="913745"/>
            <a:ext cx="3293603" cy="259796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DDC7FF-EE3E-4F21-8AB3-2182B79F7823}"/>
              </a:ext>
            </a:extLst>
          </p:cNvPr>
          <p:cNvSpPr txBox="1"/>
          <p:nvPr/>
        </p:nvSpPr>
        <p:spPr>
          <a:xfrm>
            <a:off x="6632407" y="0"/>
            <a:ext cx="2511593" cy="4963886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54" name="Picture 6" descr="https://lh4.googleusercontent.com/4AKCCq9-81xj2Tg738I23yWpfdNzfynv_owPFEc5Pns83xq14AY2wykMEIUMcrzVVAOKq9NPU1OWNTbGiDiS9B3LSrNsK5foPtswxPYf-j9E43If8_2DhhZW8VJsPctUtzK1LQZZ8h4">
            <a:extLst>
              <a:ext uri="{FF2B5EF4-FFF2-40B4-BE49-F238E27FC236}">
                <a16:creationId xmlns:a16="http://schemas.microsoft.com/office/drawing/2014/main" id="{D2F4D72E-CC4E-48D5-A2F9-B2EB694B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5" y="3003370"/>
            <a:ext cx="2458714" cy="192193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j0QGB5A75xV8MuFWnyrlp50N5Lw0hKmEh0-7GrQqM-RNnrvS-ZfCkfFhaJOfhABGLlJDenJK0AZvCxbucS1aca6AGRGAKFQgU4aofVnnv827LQDrD8nTsBQYK3M7iSas8xjiyqsVq94">
            <a:extLst>
              <a:ext uri="{FF2B5EF4-FFF2-40B4-BE49-F238E27FC236}">
                <a16:creationId xmlns:a16="http://schemas.microsoft.com/office/drawing/2014/main" id="{4E128D71-FCEC-4334-A4C4-0F43A663B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305" y="830282"/>
            <a:ext cx="2411890" cy="208390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Google Shape;277;p15">
            <a:extLst>
              <a:ext uri="{FF2B5EF4-FFF2-40B4-BE49-F238E27FC236}">
                <a16:creationId xmlns:a16="http://schemas.microsoft.com/office/drawing/2014/main" id="{59A8A807-CFEE-4A45-8C3D-F1BD30B88C9F}"/>
              </a:ext>
            </a:extLst>
          </p:cNvPr>
          <p:cNvSpPr txBox="1">
            <a:spLocks/>
          </p:cNvSpPr>
          <p:nvPr/>
        </p:nvSpPr>
        <p:spPr>
          <a:xfrm>
            <a:off x="518701" y="150479"/>
            <a:ext cx="49467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3000" dirty="0"/>
              <a:t>Process explained…</a:t>
            </a:r>
          </a:p>
        </p:txBody>
      </p:sp>
      <p:pic>
        <p:nvPicPr>
          <p:cNvPr id="2060" name="Picture 12" descr="https://lh5.googleusercontent.com/f6XVy3e5uxz64e9tsjQkfXV8dniOcUQGGrbjeI6Wi0VOBeWRrxRrag2FBvbbgl0ijo5zAqxV2Eg9VQTr3QIS-ZHjzC2od7oGcd0wDdRP9jC8mT7DQLFtfGjFASTwt1yVGICfConZR1Q">
            <a:extLst>
              <a:ext uri="{FF2B5EF4-FFF2-40B4-BE49-F238E27FC236}">
                <a16:creationId xmlns:a16="http://schemas.microsoft.com/office/drawing/2014/main" id="{5FDA53F9-76D7-4A05-8D3E-102277B9D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11" y="2619311"/>
            <a:ext cx="3531386" cy="160088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13C05C-3E2F-46BF-B2D1-50AD6D1ED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93600"/>
            <a:ext cx="555842" cy="57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31D9D4-5B92-4814-8A12-AEF25F77F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262120"/>
            <a:ext cx="340439" cy="331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D7493-B648-475B-8C95-47EEB8763B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8000" y="-4794"/>
            <a:ext cx="582485" cy="554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109B4F-82CA-4768-961E-75ECABED3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8000" y="-4794"/>
            <a:ext cx="360000" cy="35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6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7;p15">
            <a:extLst>
              <a:ext uri="{FF2B5EF4-FFF2-40B4-BE49-F238E27FC236}">
                <a16:creationId xmlns:a16="http://schemas.microsoft.com/office/drawing/2014/main" id="{644278E9-33B6-4624-87FE-20EAEFAFE96B}"/>
              </a:ext>
            </a:extLst>
          </p:cNvPr>
          <p:cNvSpPr txBox="1">
            <a:spLocks/>
          </p:cNvSpPr>
          <p:nvPr/>
        </p:nvSpPr>
        <p:spPr>
          <a:xfrm>
            <a:off x="324000" y="554400"/>
            <a:ext cx="6033600" cy="45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3000" dirty="0"/>
              <a:t>Dashboard – </a:t>
            </a:r>
            <a:r>
              <a:rPr lang="en-US" sz="2000" dirty="0"/>
              <a:t>Daily count of tweets across sentiment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1382E-A0CE-4D51-8C6D-83AAC69DD3D9}"/>
              </a:ext>
            </a:extLst>
          </p:cNvPr>
          <p:cNvSpPr txBox="1"/>
          <p:nvPr/>
        </p:nvSpPr>
        <p:spPr>
          <a:xfrm>
            <a:off x="8215200" y="1864799"/>
            <a:ext cx="928800" cy="928801"/>
          </a:xfrm>
          <a:prstGeom prst="rect">
            <a:avLst/>
          </a:prstGeom>
          <a:solidFill>
            <a:srgbClr val="F0927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8E1CA-7B95-40E8-B01E-031D1BAC3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02" y="927955"/>
            <a:ext cx="3002400" cy="22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D27AD-939E-49BF-9679-BD59074B9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00" y="953154"/>
            <a:ext cx="3283200" cy="221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FB0D6-66BA-414E-BFBE-F6E69E0D7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202" y="3170754"/>
            <a:ext cx="3398400" cy="1919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3317A4-AA80-4029-A195-F25B8450F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925" y="3240000"/>
            <a:ext cx="1006050" cy="1409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00E3CC-4EC4-412F-AE0E-D531F808B33A}"/>
              </a:ext>
            </a:extLst>
          </p:cNvPr>
          <p:cNvSpPr txBox="1"/>
          <p:nvPr/>
        </p:nvSpPr>
        <p:spPr>
          <a:xfrm>
            <a:off x="5256000" y="3304800"/>
            <a:ext cx="110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iPhone </a:t>
            </a:r>
            <a:r>
              <a:rPr lang="en-US" dirty="0" err="1"/>
              <a:t>Xs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D9EA6-E013-4D0A-BEB7-EA94C8AE8FB5}"/>
              </a:ext>
            </a:extLst>
          </p:cNvPr>
          <p:cNvSpPr txBox="1"/>
          <p:nvPr/>
        </p:nvSpPr>
        <p:spPr>
          <a:xfrm>
            <a:off x="5922001" y="1013509"/>
            <a:ext cx="110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OnePlus 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CD0E7-6168-498C-A052-D727499AB074}"/>
              </a:ext>
            </a:extLst>
          </p:cNvPr>
          <p:cNvSpPr txBox="1"/>
          <p:nvPr/>
        </p:nvSpPr>
        <p:spPr>
          <a:xfrm>
            <a:off x="2163599" y="1038709"/>
            <a:ext cx="141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Pixel 3</a:t>
            </a:r>
          </a:p>
        </p:txBody>
      </p:sp>
    </p:spTree>
    <p:extLst>
      <p:ext uri="{BB962C8B-B14F-4D97-AF65-F5344CB8AC3E}">
        <p14:creationId xmlns:p14="http://schemas.microsoft.com/office/powerpoint/2010/main" val="326215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 txBox="1">
            <a:spLocks noGrp="1"/>
          </p:cNvSpPr>
          <p:nvPr>
            <p:ph type="sldNum" idx="12"/>
          </p:nvPr>
        </p:nvSpPr>
        <p:spPr>
          <a:xfrm>
            <a:off x="0" y="4678200"/>
            <a:ext cx="4653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074" name="Picture 2" descr="https://lh5.googleusercontent.com/Rtg-O9tu4QniwG7k1__izRWW4e5myeDGeSAi5bYy85qAMSk9DspCWD7qSVpWEs5q-GprJYU7oCnYqE-F-tDelUc4SVMCNZjUOt6KsM20lvq52UF3xM36cb--LIWX559FIbNe1NzmKAw">
            <a:extLst>
              <a:ext uri="{FF2B5EF4-FFF2-40B4-BE49-F238E27FC236}">
                <a16:creationId xmlns:a16="http://schemas.microsoft.com/office/drawing/2014/main" id="{85C9E53B-DBE7-4670-B894-2F1861426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136B20-3DC8-42DA-88AC-7BA92B6A25C7}"/>
              </a:ext>
            </a:extLst>
          </p:cNvPr>
          <p:cNvSpPr txBox="1"/>
          <p:nvPr/>
        </p:nvSpPr>
        <p:spPr>
          <a:xfrm>
            <a:off x="0" y="-14691"/>
            <a:ext cx="9144000" cy="5143500"/>
          </a:xfrm>
          <a:prstGeom prst="rect">
            <a:avLst/>
          </a:prstGeom>
          <a:solidFill>
            <a:schemeClr val="lt1">
              <a:alpha val="37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A3CE6-E4C2-4E5E-8149-3B5D50352990}"/>
              </a:ext>
            </a:extLst>
          </p:cNvPr>
          <p:cNvSpPr txBox="1"/>
          <p:nvPr/>
        </p:nvSpPr>
        <p:spPr>
          <a:xfrm>
            <a:off x="187200" y="331200"/>
            <a:ext cx="4881600" cy="523220"/>
          </a:xfrm>
          <a:prstGeom prst="rect">
            <a:avLst/>
          </a:prstGeom>
          <a:solidFill>
            <a:schemeClr val="lt1"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Sentiment Decoded!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F082AD-5B56-46E4-94C1-0ABEDDC5AADD}"/>
              </a:ext>
            </a:extLst>
          </p:cNvPr>
          <p:cNvSpPr txBox="1"/>
          <p:nvPr/>
        </p:nvSpPr>
        <p:spPr>
          <a:xfrm>
            <a:off x="309686" y="3289030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Google Pixel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4FD66-83C7-4E11-9780-F3E28BA8D57D}"/>
              </a:ext>
            </a:extLst>
          </p:cNvPr>
          <p:cNvSpPr txBox="1"/>
          <p:nvPr/>
        </p:nvSpPr>
        <p:spPr>
          <a:xfrm>
            <a:off x="465430" y="1769429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OnePlus 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AD6F6-2629-4B86-9FC9-33983A82F446}"/>
              </a:ext>
            </a:extLst>
          </p:cNvPr>
          <p:cNvSpPr txBox="1"/>
          <p:nvPr/>
        </p:nvSpPr>
        <p:spPr>
          <a:xfrm>
            <a:off x="465430" y="2588829"/>
            <a:ext cx="2155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iPhone </a:t>
            </a:r>
            <a:r>
              <a:rPr lang="en-US" dirty="0" err="1">
                <a:solidFill>
                  <a:schemeClr val="tx1"/>
                </a:solidFill>
              </a:rPr>
              <a:t>Xs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8E623-7ECE-4399-AE6C-B9D582BDC1BD}"/>
              </a:ext>
            </a:extLst>
          </p:cNvPr>
          <p:cNvSpPr txBox="1"/>
          <p:nvPr/>
        </p:nvSpPr>
        <p:spPr>
          <a:xfrm>
            <a:off x="187200" y="331200"/>
            <a:ext cx="5997600" cy="954107"/>
          </a:xfrm>
          <a:prstGeom prst="rect">
            <a:avLst/>
          </a:prstGeom>
          <a:solidFill>
            <a:schemeClr val="lt1"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Percentage distribution across sentiment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14D4E-2B88-426F-A180-5FF777E2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228" y="1530894"/>
            <a:ext cx="4960800" cy="2731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EB2DBB-9A47-42E9-952C-13469AAB9B11}"/>
              </a:ext>
            </a:extLst>
          </p:cNvPr>
          <p:cNvSpPr txBox="1"/>
          <p:nvPr/>
        </p:nvSpPr>
        <p:spPr>
          <a:xfrm>
            <a:off x="8107200" y="2073600"/>
            <a:ext cx="1036800" cy="24511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ACB3B-E8BA-4BDA-A072-ACFFF7580755}"/>
              </a:ext>
            </a:extLst>
          </p:cNvPr>
          <p:cNvSpPr txBox="1"/>
          <p:nvPr/>
        </p:nvSpPr>
        <p:spPr>
          <a:xfrm>
            <a:off x="6523200" y="0"/>
            <a:ext cx="2620800" cy="316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C315A6F-3D90-4859-AB90-400D949A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741" y="1991491"/>
            <a:ext cx="1327717" cy="13519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4D418A-6472-479A-B09D-3CE6B39B4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5015" y="1"/>
            <a:ext cx="798985" cy="8102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8C1A44-CE8E-47FC-902A-3530E7C57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614" y="-6937"/>
            <a:ext cx="410138" cy="4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16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8D8E623-7ECE-4399-AE6C-B9D582BDC1BD}"/>
              </a:ext>
            </a:extLst>
          </p:cNvPr>
          <p:cNvSpPr txBox="1"/>
          <p:nvPr/>
        </p:nvSpPr>
        <p:spPr>
          <a:xfrm>
            <a:off x="187200" y="331200"/>
            <a:ext cx="5997600" cy="523220"/>
          </a:xfrm>
          <a:prstGeom prst="rect">
            <a:avLst/>
          </a:prstGeom>
          <a:solidFill>
            <a:schemeClr val="lt1"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Count of tweets across brands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B2DBB-9A47-42E9-952C-13469AAB9B11}"/>
              </a:ext>
            </a:extLst>
          </p:cNvPr>
          <p:cNvSpPr txBox="1"/>
          <p:nvPr/>
        </p:nvSpPr>
        <p:spPr>
          <a:xfrm>
            <a:off x="8107200" y="2073600"/>
            <a:ext cx="1036800" cy="24511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ACB3B-E8BA-4BDA-A072-ACFFF7580755}"/>
              </a:ext>
            </a:extLst>
          </p:cNvPr>
          <p:cNvSpPr txBox="1"/>
          <p:nvPr/>
        </p:nvSpPr>
        <p:spPr>
          <a:xfrm>
            <a:off x="6523200" y="0"/>
            <a:ext cx="2620800" cy="316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C315A6F-3D90-4859-AB90-400D949AE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341" y="1876853"/>
            <a:ext cx="1327717" cy="13519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4D418A-6472-479A-B09D-3CE6B39B4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015" y="1"/>
            <a:ext cx="798985" cy="8102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8C1A44-CE8E-47FC-902A-3530E7C57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614" y="-6937"/>
            <a:ext cx="410138" cy="410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91C930-2C1F-4050-81C0-248D2E8D6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741" y="1800435"/>
            <a:ext cx="5940000" cy="1935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09A537-1BFC-4773-8AF6-FD82848780B8}"/>
              </a:ext>
            </a:extLst>
          </p:cNvPr>
          <p:cNvSpPr txBox="1"/>
          <p:nvPr/>
        </p:nvSpPr>
        <p:spPr>
          <a:xfrm>
            <a:off x="2006827" y="3531083"/>
            <a:ext cx="11531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OnePlus</a:t>
            </a:r>
            <a:r>
              <a:rPr lang="en-US" dirty="0"/>
              <a:t> </a:t>
            </a:r>
            <a:r>
              <a:rPr lang="en-US" sz="1050" dirty="0"/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2CAEEE-6F8D-4A32-86C0-680EFE0910E7}"/>
              </a:ext>
            </a:extLst>
          </p:cNvPr>
          <p:cNvSpPr txBox="1"/>
          <p:nvPr/>
        </p:nvSpPr>
        <p:spPr>
          <a:xfrm>
            <a:off x="3837600" y="3531083"/>
            <a:ext cx="1153112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iPhone </a:t>
            </a:r>
            <a:r>
              <a:rPr lang="en-US" sz="1050" dirty="0" err="1"/>
              <a:t>Xs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54EF43-E209-40A4-946D-1538BC4CB37F}"/>
              </a:ext>
            </a:extLst>
          </p:cNvPr>
          <p:cNvSpPr txBox="1"/>
          <p:nvPr/>
        </p:nvSpPr>
        <p:spPr>
          <a:xfrm>
            <a:off x="5571813" y="3522039"/>
            <a:ext cx="140922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Google Pixel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93CC4-AE6C-4B2B-9240-A54415488050}"/>
              </a:ext>
            </a:extLst>
          </p:cNvPr>
          <p:cNvSpPr txBox="1"/>
          <p:nvPr/>
        </p:nvSpPr>
        <p:spPr>
          <a:xfrm>
            <a:off x="1116898" y="3301490"/>
            <a:ext cx="3960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78B44-3EB1-4EF8-8E3D-F2AF41AC23D1}"/>
              </a:ext>
            </a:extLst>
          </p:cNvPr>
          <p:cNvSpPr txBox="1"/>
          <p:nvPr/>
        </p:nvSpPr>
        <p:spPr>
          <a:xfrm>
            <a:off x="1074259" y="2845372"/>
            <a:ext cx="3960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500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94E-8329-47B2-AC16-982DB0636FAA}"/>
              </a:ext>
            </a:extLst>
          </p:cNvPr>
          <p:cNvSpPr txBox="1"/>
          <p:nvPr/>
        </p:nvSpPr>
        <p:spPr>
          <a:xfrm>
            <a:off x="1015200" y="2322005"/>
            <a:ext cx="45505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1000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8E0AFB-F19E-4E07-8D06-DD7EA216A248}"/>
              </a:ext>
            </a:extLst>
          </p:cNvPr>
          <p:cNvSpPr txBox="1"/>
          <p:nvPr/>
        </p:nvSpPr>
        <p:spPr>
          <a:xfrm>
            <a:off x="1015200" y="1818397"/>
            <a:ext cx="455059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1500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A5A0E2-BF05-4058-9A03-6BE8630205FD}"/>
              </a:ext>
            </a:extLst>
          </p:cNvPr>
          <p:cNvSpPr txBox="1"/>
          <p:nvPr/>
        </p:nvSpPr>
        <p:spPr>
          <a:xfrm>
            <a:off x="1116000" y="3285188"/>
            <a:ext cx="3960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72622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7;p15">
            <a:extLst>
              <a:ext uri="{FF2B5EF4-FFF2-40B4-BE49-F238E27FC236}">
                <a16:creationId xmlns:a16="http://schemas.microsoft.com/office/drawing/2014/main" id="{7C806D95-4DB7-4AC9-B8A0-22C86FC4281B}"/>
              </a:ext>
            </a:extLst>
          </p:cNvPr>
          <p:cNvSpPr txBox="1">
            <a:spLocks/>
          </p:cNvSpPr>
          <p:nvPr/>
        </p:nvSpPr>
        <p:spPr>
          <a:xfrm>
            <a:off x="518700" y="920879"/>
            <a:ext cx="5594099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3000" dirty="0"/>
              <a:t>How Twitter can increase business prospects</a:t>
            </a:r>
          </a:p>
        </p:txBody>
      </p:sp>
      <p:sp>
        <p:nvSpPr>
          <p:cNvPr id="8" name="Google Shape;411;p29">
            <a:extLst>
              <a:ext uri="{FF2B5EF4-FFF2-40B4-BE49-F238E27FC236}">
                <a16:creationId xmlns:a16="http://schemas.microsoft.com/office/drawing/2014/main" id="{DA2AC5D7-992A-46A0-9277-8D50D24CB7F3}"/>
              </a:ext>
            </a:extLst>
          </p:cNvPr>
          <p:cNvSpPr txBox="1">
            <a:spLocks/>
          </p:cNvSpPr>
          <p:nvPr/>
        </p:nvSpPr>
        <p:spPr>
          <a:xfrm>
            <a:off x="758874" y="1741439"/>
            <a:ext cx="400032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" sz="3000" b="1" dirty="0"/>
              <a:t>335</a:t>
            </a:r>
            <a:r>
              <a:rPr lang="en-US" sz="3000" b="1" dirty="0"/>
              <a:t>M+ </a:t>
            </a:r>
            <a:r>
              <a:rPr lang="en" sz="2400" dirty="0">
                <a:solidFill>
                  <a:srgbClr val="F09278"/>
                </a:solidFill>
              </a:rPr>
              <a:t>m</a:t>
            </a:r>
            <a:r>
              <a:rPr lang="en-US" sz="2400" dirty="0" err="1">
                <a:solidFill>
                  <a:srgbClr val="F09278"/>
                </a:solidFill>
              </a:rPr>
              <a:t>onthly</a:t>
            </a:r>
            <a:r>
              <a:rPr lang="en-US" sz="2400" dirty="0">
                <a:solidFill>
                  <a:srgbClr val="F09278"/>
                </a:solidFill>
              </a:rPr>
              <a:t> users</a:t>
            </a:r>
            <a:endParaRPr lang="en" sz="2400" dirty="0">
              <a:solidFill>
                <a:srgbClr val="F09278"/>
              </a:solidFill>
            </a:endParaRPr>
          </a:p>
        </p:txBody>
      </p:sp>
      <p:sp>
        <p:nvSpPr>
          <p:cNvPr id="10" name="Google Shape;415;p29">
            <a:extLst>
              <a:ext uri="{FF2B5EF4-FFF2-40B4-BE49-F238E27FC236}">
                <a16:creationId xmlns:a16="http://schemas.microsoft.com/office/drawing/2014/main" id="{3B65FFAA-2BD5-4F73-BB1B-5AB165D38723}"/>
              </a:ext>
            </a:extLst>
          </p:cNvPr>
          <p:cNvSpPr txBox="1">
            <a:spLocks/>
          </p:cNvSpPr>
          <p:nvPr/>
        </p:nvSpPr>
        <p:spPr>
          <a:xfrm>
            <a:off x="1729437" y="2690044"/>
            <a:ext cx="4662725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3000" b="1" dirty="0"/>
              <a:t>500M+ </a:t>
            </a:r>
            <a:r>
              <a:rPr lang="en-US" sz="2400" dirty="0">
                <a:solidFill>
                  <a:srgbClr val="F09278"/>
                </a:solidFill>
              </a:rPr>
              <a:t>tweets everyday </a:t>
            </a:r>
          </a:p>
        </p:txBody>
      </p:sp>
      <p:sp>
        <p:nvSpPr>
          <p:cNvPr id="12" name="Google Shape;413;p29">
            <a:extLst>
              <a:ext uri="{FF2B5EF4-FFF2-40B4-BE49-F238E27FC236}">
                <a16:creationId xmlns:a16="http://schemas.microsoft.com/office/drawing/2014/main" id="{CA04BA1C-F414-4AFA-9364-27A3E168C8FE}"/>
              </a:ext>
            </a:extLst>
          </p:cNvPr>
          <p:cNvSpPr txBox="1">
            <a:spLocks/>
          </p:cNvSpPr>
          <p:nvPr/>
        </p:nvSpPr>
        <p:spPr>
          <a:xfrm>
            <a:off x="2858398" y="3599672"/>
            <a:ext cx="4795201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" sz="3000" b="1" dirty="0"/>
              <a:t>80% </a:t>
            </a:r>
            <a:r>
              <a:rPr lang="en-US" sz="2400" dirty="0">
                <a:solidFill>
                  <a:srgbClr val="F09278"/>
                </a:solidFill>
              </a:rPr>
              <a:t>tweets talk about a brand</a:t>
            </a:r>
            <a:endParaRPr lang="en" sz="2400" dirty="0">
              <a:solidFill>
                <a:srgbClr val="F0927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20C3A-6267-49C2-82EE-FA4286F9B293}"/>
              </a:ext>
            </a:extLst>
          </p:cNvPr>
          <p:cNvSpPr txBox="1"/>
          <p:nvPr/>
        </p:nvSpPr>
        <p:spPr>
          <a:xfrm>
            <a:off x="8085601" y="2073600"/>
            <a:ext cx="1058400" cy="1051200"/>
          </a:xfrm>
          <a:prstGeom prst="rect">
            <a:avLst/>
          </a:prstGeom>
          <a:solidFill>
            <a:srgbClr val="F0927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7E8A2-DB40-4EFB-97D4-74AF720EB99B}"/>
              </a:ext>
            </a:extLst>
          </p:cNvPr>
          <p:cNvSpPr txBox="1"/>
          <p:nvPr/>
        </p:nvSpPr>
        <p:spPr>
          <a:xfrm>
            <a:off x="1440000" y="4766400"/>
            <a:ext cx="2037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u="sng" dirty="0">
                <a:hlinkClick r:id="rId2"/>
              </a:rPr>
              <a:t>Statistics of Twitter</a:t>
            </a:r>
            <a:endParaRPr lang="en-US" sz="900" dirty="0"/>
          </a:p>
          <a:p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48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8D8E623-7ECE-4399-AE6C-B9D582BDC1BD}"/>
              </a:ext>
            </a:extLst>
          </p:cNvPr>
          <p:cNvSpPr txBox="1"/>
          <p:nvPr/>
        </p:nvSpPr>
        <p:spPr>
          <a:xfrm>
            <a:off x="187200" y="331200"/>
            <a:ext cx="5997600" cy="523220"/>
          </a:xfrm>
          <a:prstGeom prst="rect">
            <a:avLst/>
          </a:prstGeom>
          <a:solidFill>
            <a:schemeClr val="lt1"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Tweets by location and brand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B2DBB-9A47-42E9-952C-13469AAB9B11}"/>
              </a:ext>
            </a:extLst>
          </p:cNvPr>
          <p:cNvSpPr txBox="1"/>
          <p:nvPr/>
        </p:nvSpPr>
        <p:spPr>
          <a:xfrm>
            <a:off x="8107200" y="2073600"/>
            <a:ext cx="1036800" cy="24511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ACB3B-E8BA-4BDA-A072-ACFFF7580755}"/>
              </a:ext>
            </a:extLst>
          </p:cNvPr>
          <p:cNvSpPr txBox="1"/>
          <p:nvPr/>
        </p:nvSpPr>
        <p:spPr>
          <a:xfrm>
            <a:off x="6523200" y="0"/>
            <a:ext cx="2620800" cy="316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4D418A-6472-479A-B09D-3CE6B39B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015" y="1"/>
            <a:ext cx="798985" cy="8102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8C1A44-CE8E-47FC-902A-3530E7C57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614" y="-6937"/>
            <a:ext cx="410138" cy="410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293CC4-AE6C-4B2B-9240-A54415488050}"/>
              </a:ext>
            </a:extLst>
          </p:cNvPr>
          <p:cNvSpPr txBox="1"/>
          <p:nvPr/>
        </p:nvSpPr>
        <p:spPr>
          <a:xfrm>
            <a:off x="1116898" y="3301490"/>
            <a:ext cx="3960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8536F-0DDB-41A7-BF27-7C7F7E48A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800" y="1135157"/>
            <a:ext cx="6364800" cy="3489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C0F26-B126-413C-A317-7D75CC432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737" y="1623601"/>
            <a:ext cx="831816" cy="11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8D8E623-7ECE-4399-AE6C-B9D582BDC1BD}"/>
              </a:ext>
            </a:extLst>
          </p:cNvPr>
          <p:cNvSpPr txBox="1"/>
          <p:nvPr/>
        </p:nvSpPr>
        <p:spPr>
          <a:xfrm>
            <a:off x="187200" y="331200"/>
            <a:ext cx="5997600" cy="523220"/>
          </a:xfrm>
          <a:prstGeom prst="rect">
            <a:avLst/>
          </a:prstGeom>
          <a:solidFill>
            <a:schemeClr val="lt1"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Tweets by location and brand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B2DBB-9A47-42E9-952C-13469AAB9B11}"/>
              </a:ext>
            </a:extLst>
          </p:cNvPr>
          <p:cNvSpPr txBox="1"/>
          <p:nvPr/>
        </p:nvSpPr>
        <p:spPr>
          <a:xfrm>
            <a:off x="8107200" y="2073600"/>
            <a:ext cx="1036800" cy="24511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ACB3B-E8BA-4BDA-A072-ACFFF7580755}"/>
              </a:ext>
            </a:extLst>
          </p:cNvPr>
          <p:cNvSpPr txBox="1"/>
          <p:nvPr/>
        </p:nvSpPr>
        <p:spPr>
          <a:xfrm>
            <a:off x="6523200" y="0"/>
            <a:ext cx="2620800" cy="3160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4D418A-6472-479A-B09D-3CE6B39B4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015" y="1"/>
            <a:ext cx="798985" cy="8102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8C1A44-CE8E-47FC-902A-3530E7C57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614" y="-6937"/>
            <a:ext cx="410138" cy="4101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A517A9-527F-48D6-B0FB-A193CFD6C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600" y="1195199"/>
            <a:ext cx="6364800" cy="3549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A72430-A6B0-439B-9C53-240822525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600" y="1666562"/>
            <a:ext cx="806056" cy="112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90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>
            <a:spLocks noGrp="1"/>
          </p:cNvSpPr>
          <p:nvPr>
            <p:ph type="subTitle" idx="4294967295"/>
          </p:nvPr>
        </p:nvSpPr>
        <p:spPr>
          <a:xfrm>
            <a:off x="979200" y="1639972"/>
            <a:ext cx="6155999" cy="1484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Other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92D050"/>
                </a:solidFill>
              </a:rPr>
              <a:t>Business Use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F23B31-959F-4655-B8C0-B00DF16F1F22}"/>
              </a:ext>
            </a:extLst>
          </p:cNvPr>
          <p:cNvSpPr txBox="1"/>
          <p:nvPr/>
        </p:nvSpPr>
        <p:spPr>
          <a:xfrm>
            <a:off x="7270595" y="1861178"/>
            <a:ext cx="952740" cy="9266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592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>
            <a:spLocks noGrp="1"/>
          </p:cNvSpPr>
          <p:nvPr>
            <p:ph type="body" idx="1"/>
          </p:nvPr>
        </p:nvSpPr>
        <p:spPr>
          <a:xfrm>
            <a:off x="2080737" y="1836736"/>
            <a:ext cx="4001825" cy="2395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600" dirty="0"/>
              <a:t>Used similar-looking posts – one with white background and another with black background.</a:t>
            </a:r>
          </a:p>
          <a:p>
            <a:pPr marL="171450" indent="-171450"/>
            <a:r>
              <a:rPr lang="en-US" sz="1600" dirty="0"/>
              <a:t>Monitored customer tweets on social media (including Tweets)</a:t>
            </a:r>
          </a:p>
          <a:p>
            <a:pPr marL="171450" indent="-171450"/>
            <a:r>
              <a:rPr lang="en-US" sz="1600" dirty="0"/>
              <a:t>Chose the post with the most positive sentiment</a:t>
            </a:r>
          </a:p>
          <a:p>
            <a:pPr marL="171450" indent="-171450"/>
            <a:r>
              <a:rPr lang="en-US" sz="1600" dirty="0"/>
              <a:t>Boosted ROI on the ads</a:t>
            </a:r>
            <a:endParaRPr sz="1600" dirty="0"/>
          </a:p>
        </p:txBody>
      </p:sp>
      <p:pic>
        <p:nvPicPr>
          <p:cNvPr id="6146" name="Picture 2" descr="https://lh6.googleusercontent.com/yVWaWvDJMQRav-ThMs0dlLYG4-LTk_vq16Bv3R9CugUHgRjaNComNVNWjoJg3LifPxM-uL3zeiuzv_oVxmZd2QFMP8F0C0ro50fbm-7Zw7UGETu9oFJ5iGFIG14jM_boObBbqEv3FZQ">
            <a:extLst>
              <a:ext uri="{FF2B5EF4-FFF2-40B4-BE49-F238E27FC236}">
                <a16:creationId xmlns:a16="http://schemas.microsoft.com/office/drawing/2014/main" id="{CCFE613F-132C-481D-A876-A8DE2BCC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33" y="490002"/>
            <a:ext cx="1562036" cy="142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669689-D6DC-4DFB-B875-560850ECFA10}"/>
              </a:ext>
            </a:extLst>
          </p:cNvPr>
          <p:cNvSpPr txBox="1"/>
          <p:nvPr/>
        </p:nvSpPr>
        <p:spPr>
          <a:xfrm>
            <a:off x="5597912" y="-1"/>
            <a:ext cx="592334" cy="110768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47C68E-5035-4CE3-AADF-054B6EA54271}"/>
              </a:ext>
            </a:extLst>
          </p:cNvPr>
          <p:cNvSpPr txBox="1"/>
          <p:nvPr/>
        </p:nvSpPr>
        <p:spPr>
          <a:xfrm>
            <a:off x="7063262" y="2107597"/>
            <a:ext cx="1032523" cy="12781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4736FD-D215-44CF-8839-4F76156768DA}"/>
              </a:ext>
            </a:extLst>
          </p:cNvPr>
          <p:cNvSpPr txBox="1"/>
          <p:nvPr/>
        </p:nvSpPr>
        <p:spPr>
          <a:xfrm>
            <a:off x="7404410" y="2283580"/>
            <a:ext cx="691375" cy="750848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26BC01-D100-4173-BC14-98B2EED2745B}"/>
              </a:ext>
            </a:extLst>
          </p:cNvPr>
          <p:cNvSpPr txBox="1"/>
          <p:nvPr/>
        </p:nvSpPr>
        <p:spPr>
          <a:xfrm>
            <a:off x="8095785" y="2107597"/>
            <a:ext cx="1048215" cy="1278171"/>
          </a:xfrm>
          <a:prstGeom prst="rect">
            <a:avLst/>
          </a:prstGeom>
          <a:solidFill>
            <a:srgbClr val="7198A9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FC6AD-8DF9-4349-AE58-F81D8B397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46" y="0"/>
            <a:ext cx="2953754" cy="2571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8CCA2-0D9E-4D51-AF8A-69E036533CAE}"/>
              </a:ext>
            </a:extLst>
          </p:cNvPr>
          <p:cNvSpPr txBox="1"/>
          <p:nvPr/>
        </p:nvSpPr>
        <p:spPr>
          <a:xfrm>
            <a:off x="1267200" y="4816800"/>
            <a:ext cx="4658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u="sng" dirty="0">
                <a:hlinkClick r:id="rId5"/>
              </a:rPr>
              <a:t>Social Media Sentiment Business Use Cases</a:t>
            </a:r>
            <a:endParaRPr lang="en-US" sz="900" dirty="0"/>
          </a:p>
          <a:p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13771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>
            <a:spLocks noGrp="1"/>
          </p:cNvSpPr>
          <p:nvPr>
            <p:ph type="body" idx="1"/>
          </p:nvPr>
        </p:nvSpPr>
        <p:spPr>
          <a:xfrm>
            <a:off x="2306579" y="2011700"/>
            <a:ext cx="4001825" cy="2395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600" dirty="0"/>
              <a:t>Exercised social listening as a Sponsor for summer Olympics and Annual trade show – Cisco Live</a:t>
            </a:r>
          </a:p>
          <a:p>
            <a:pPr marL="171450" indent="-171450"/>
            <a:r>
              <a:rPr lang="en-US" sz="1600" dirty="0"/>
              <a:t>Achieved 281% ROI through social listening</a:t>
            </a:r>
            <a:endParaRPr sz="1600" dirty="0"/>
          </a:p>
        </p:txBody>
      </p:sp>
      <p:pic>
        <p:nvPicPr>
          <p:cNvPr id="7170" name="Picture 2" descr="https://lh4.googleusercontent.com/uYX2_wmOgU42CPr6rnZwV1PHNBXQJ-_jeKZOLrO17-yldpCnGeMgGbHMyyXVUt-FyXphWYgWEzury0b2fbMaXdtF9NDoUhR0jtncBET4NMG8lVuzAGLmQSmHaJlIP5LFef_GErEoedQ">
            <a:extLst>
              <a:ext uri="{FF2B5EF4-FFF2-40B4-BE49-F238E27FC236}">
                <a16:creationId xmlns:a16="http://schemas.microsoft.com/office/drawing/2014/main" id="{6C282D8B-8262-4DFD-91DB-FA0225D3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22" y="653113"/>
            <a:ext cx="2114322" cy="10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072D9-7D96-499C-AF36-6AC85FD03781}"/>
              </a:ext>
            </a:extLst>
          </p:cNvPr>
          <p:cNvSpPr txBox="1"/>
          <p:nvPr/>
        </p:nvSpPr>
        <p:spPr>
          <a:xfrm>
            <a:off x="7053942" y="2068286"/>
            <a:ext cx="1088571" cy="10377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F42C3-623E-41DF-AB75-449D4046C5A6}"/>
              </a:ext>
            </a:extLst>
          </p:cNvPr>
          <p:cNvSpPr txBox="1"/>
          <p:nvPr/>
        </p:nvSpPr>
        <p:spPr>
          <a:xfrm>
            <a:off x="8142513" y="1059965"/>
            <a:ext cx="1001487" cy="1008321"/>
          </a:xfrm>
          <a:prstGeom prst="rect">
            <a:avLst/>
          </a:prstGeom>
          <a:solidFill>
            <a:srgbClr val="97BE7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55157-BF76-4073-85FF-023D4F8BADF9}"/>
              </a:ext>
            </a:extLst>
          </p:cNvPr>
          <p:cNvSpPr txBox="1"/>
          <p:nvPr/>
        </p:nvSpPr>
        <p:spPr>
          <a:xfrm>
            <a:off x="1267200" y="4816800"/>
            <a:ext cx="4658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u="sng" dirty="0">
                <a:hlinkClick r:id="rId4"/>
              </a:rPr>
              <a:t>Social Media Sentiment Business Use Cases</a:t>
            </a:r>
            <a:endParaRPr lang="en-US" sz="900" dirty="0"/>
          </a:p>
          <a:p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58870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>
            <a:spLocks noGrp="1"/>
          </p:cNvSpPr>
          <p:nvPr>
            <p:ph type="ctrTitle" idx="4294967295"/>
          </p:nvPr>
        </p:nvSpPr>
        <p:spPr>
          <a:xfrm>
            <a:off x="925725" y="592750"/>
            <a:ext cx="5421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Thanks!</a:t>
            </a:r>
            <a:endParaRPr sz="1800"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4294967295"/>
          </p:nvPr>
        </p:nvSpPr>
        <p:spPr>
          <a:xfrm>
            <a:off x="925725" y="1792372"/>
            <a:ext cx="5421000" cy="15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</a:t>
            </a:r>
            <a:r>
              <a:rPr lang="en" sz="3600" b="1" dirty="0">
                <a:solidFill>
                  <a:srgbClr val="FAA99C"/>
                </a:solidFill>
              </a:rPr>
              <a:t>questions?</a:t>
            </a:r>
            <a:endParaRPr sz="3600" b="1" dirty="0">
              <a:solidFill>
                <a:srgbClr val="FAA99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88A31-2B72-42BA-B506-8A2224E5751C}"/>
              </a:ext>
            </a:extLst>
          </p:cNvPr>
          <p:cNvSpPr txBox="1"/>
          <p:nvPr/>
        </p:nvSpPr>
        <p:spPr>
          <a:xfrm>
            <a:off x="8218274" y="1864800"/>
            <a:ext cx="925725" cy="921600"/>
          </a:xfrm>
          <a:prstGeom prst="rect">
            <a:avLst/>
          </a:prstGeom>
          <a:solidFill>
            <a:srgbClr val="F0927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>
            <a:spLocks noGrp="1"/>
          </p:cNvSpPr>
          <p:nvPr>
            <p:ph type="ctrTitle" idx="4294967295"/>
          </p:nvPr>
        </p:nvSpPr>
        <p:spPr>
          <a:xfrm>
            <a:off x="925725" y="440350"/>
            <a:ext cx="5421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Business Motivation</a:t>
            </a:r>
            <a:endParaRPr sz="1800" dirty="0"/>
          </a:p>
        </p:txBody>
      </p:sp>
      <p:sp>
        <p:nvSpPr>
          <p:cNvPr id="287" name="Google Shape;287;p16"/>
          <p:cNvSpPr txBox="1">
            <a:spLocks noGrp="1"/>
          </p:cNvSpPr>
          <p:nvPr>
            <p:ph type="subTitle" idx="4294967295"/>
          </p:nvPr>
        </p:nvSpPr>
        <p:spPr>
          <a:xfrm>
            <a:off x="893850" y="1600150"/>
            <a:ext cx="6155999" cy="1484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Why we chose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B0D85B"/>
                </a:solidFill>
              </a:rPr>
              <a:t>Mobile Industry?</a:t>
            </a:r>
            <a:endParaRPr lang="en-US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01642-2A83-45A2-AC12-0A6B5430F49F}"/>
              </a:ext>
            </a:extLst>
          </p:cNvPr>
          <p:cNvSpPr txBox="1"/>
          <p:nvPr/>
        </p:nvSpPr>
        <p:spPr>
          <a:xfrm>
            <a:off x="7279200" y="2177778"/>
            <a:ext cx="970950" cy="907200"/>
          </a:xfrm>
          <a:prstGeom prst="rect">
            <a:avLst/>
          </a:prstGeom>
          <a:solidFill>
            <a:srgbClr val="97BE7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C85B0-E551-4DB7-B81C-4B06F64AC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400" y="-6128"/>
            <a:ext cx="2505600" cy="22669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 txBox="1">
            <a:spLocks noGrp="1"/>
          </p:cNvSpPr>
          <p:nvPr>
            <p:ph type="ctrTitle" idx="4294967295"/>
          </p:nvPr>
        </p:nvSpPr>
        <p:spPr>
          <a:xfrm>
            <a:off x="660107" y="434947"/>
            <a:ext cx="3192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68</a:t>
            </a:r>
            <a:r>
              <a:rPr lang="en" sz="3000" b="1" dirty="0">
                <a:solidFill>
                  <a:srgbClr val="92D050"/>
                </a:solidFill>
              </a:rPr>
              <a:t>%</a:t>
            </a:r>
            <a:endParaRPr sz="3000" b="1" dirty="0">
              <a:solidFill>
                <a:srgbClr val="92D050"/>
              </a:solidFill>
            </a:endParaRPr>
          </a:p>
        </p:txBody>
      </p:sp>
      <p:sp>
        <p:nvSpPr>
          <p:cNvPr id="412" name="Google Shape;412;p29"/>
          <p:cNvSpPr txBox="1">
            <a:spLocks noGrp="1"/>
          </p:cNvSpPr>
          <p:nvPr>
            <p:ph type="subTitle" idx="4294967295"/>
          </p:nvPr>
        </p:nvSpPr>
        <p:spPr>
          <a:xfrm>
            <a:off x="701014" y="1211188"/>
            <a:ext cx="5390186" cy="603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9AB6C2"/>
                </a:solidFill>
                <a:latin typeface="Arvo" panose="020B0604020202020204" charset="0"/>
              </a:rPr>
              <a:t>US popula</a:t>
            </a:r>
            <a:r>
              <a:rPr lang="en-US" sz="1800" dirty="0">
                <a:solidFill>
                  <a:srgbClr val="9AB6C2"/>
                </a:solidFill>
                <a:latin typeface="Arvo" panose="020B0604020202020204" charset="0"/>
              </a:rPr>
              <a:t>t</a:t>
            </a:r>
            <a:r>
              <a:rPr lang="en" sz="1800" dirty="0">
                <a:solidFill>
                  <a:srgbClr val="9AB6C2"/>
                </a:solidFill>
                <a:latin typeface="Arvo" panose="020B0604020202020204" charset="0"/>
              </a:rPr>
              <a:t>ion use a smartphone</a:t>
            </a:r>
            <a:endParaRPr sz="1800" dirty="0">
              <a:solidFill>
                <a:srgbClr val="9AB6C2"/>
              </a:solidFill>
              <a:latin typeface="Arvo" panose="020B0604020202020204" charset="0"/>
            </a:endParaRPr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 idx="4294967295"/>
          </p:nvPr>
        </p:nvSpPr>
        <p:spPr>
          <a:xfrm>
            <a:off x="4572000" y="3014226"/>
            <a:ext cx="3192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355</a:t>
            </a:r>
            <a:r>
              <a:rPr lang="en-US" sz="3000" b="1" dirty="0">
                <a:solidFill>
                  <a:srgbClr val="92D050"/>
                </a:solidFill>
              </a:rPr>
              <a:t>B</a:t>
            </a:r>
            <a:endParaRPr sz="3000" b="1" dirty="0">
              <a:solidFill>
                <a:srgbClr val="92D050"/>
              </a:solidFill>
            </a:endParaRPr>
          </a:p>
        </p:txBody>
      </p:sp>
      <p:sp>
        <p:nvSpPr>
          <p:cNvPr id="414" name="Google Shape;414;p29"/>
          <p:cNvSpPr txBox="1">
            <a:spLocks noGrp="1"/>
          </p:cNvSpPr>
          <p:nvPr>
            <p:ph type="subTitle" idx="4294967295"/>
          </p:nvPr>
        </p:nvSpPr>
        <p:spPr>
          <a:xfrm>
            <a:off x="4572000" y="3830435"/>
            <a:ext cx="3698439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9AB6C2"/>
                </a:solidFill>
                <a:latin typeface="Arvo" panose="020B0604020202020204" charset="0"/>
              </a:rPr>
              <a:t>Size of current smartphone market</a:t>
            </a:r>
            <a:endParaRPr sz="1800" dirty="0">
              <a:solidFill>
                <a:srgbClr val="9AB6C2"/>
              </a:solidFill>
              <a:latin typeface="Arvo" panose="020B0604020202020204" charset="0"/>
            </a:endParaRPr>
          </a:p>
        </p:txBody>
      </p:sp>
      <p:sp>
        <p:nvSpPr>
          <p:cNvPr id="417" name="Google Shape;417;p29"/>
          <p:cNvSpPr txBox="1">
            <a:spLocks noGrp="1"/>
          </p:cNvSpPr>
          <p:nvPr>
            <p:ph type="sldNum" idx="12"/>
          </p:nvPr>
        </p:nvSpPr>
        <p:spPr>
          <a:xfrm>
            <a:off x="0" y="4678200"/>
            <a:ext cx="4653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14125-3A78-4D4C-91F7-AB831D9C78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0834" y="882895"/>
            <a:ext cx="2095200" cy="19744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7C131B-2A1C-4AAB-867F-EDC14C62B27A}"/>
              </a:ext>
            </a:extLst>
          </p:cNvPr>
          <p:cNvSpPr txBox="1"/>
          <p:nvPr/>
        </p:nvSpPr>
        <p:spPr>
          <a:xfrm>
            <a:off x="8668215" y="3744692"/>
            <a:ext cx="475784" cy="515913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182EC-4A80-4166-BE3D-72DC8A3BE7F0}"/>
              </a:ext>
            </a:extLst>
          </p:cNvPr>
          <p:cNvSpPr txBox="1"/>
          <p:nvPr/>
        </p:nvSpPr>
        <p:spPr>
          <a:xfrm>
            <a:off x="8199863" y="0"/>
            <a:ext cx="944136" cy="882895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EDDE3E-630F-4DEF-A1F6-58179935A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94630"/>
            <a:ext cx="936171" cy="948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DA1D10-989D-42D3-B67F-0B93EB40D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863" y="2857347"/>
            <a:ext cx="936171" cy="948870"/>
          </a:xfrm>
          <a:prstGeom prst="rect">
            <a:avLst/>
          </a:prstGeom>
        </p:spPr>
      </p:pic>
      <p:sp>
        <p:nvSpPr>
          <p:cNvPr id="15" name="Google Shape;415;p29">
            <a:extLst>
              <a:ext uri="{FF2B5EF4-FFF2-40B4-BE49-F238E27FC236}">
                <a16:creationId xmlns:a16="http://schemas.microsoft.com/office/drawing/2014/main" id="{CD8E9517-8018-4453-A397-3C633557BBD6}"/>
              </a:ext>
            </a:extLst>
          </p:cNvPr>
          <p:cNvSpPr txBox="1">
            <a:spLocks/>
          </p:cNvSpPr>
          <p:nvPr/>
        </p:nvSpPr>
        <p:spPr>
          <a:xfrm>
            <a:off x="2515050" y="1695068"/>
            <a:ext cx="31923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400"/>
              <a:buFont typeface="Arvo"/>
              <a:buNone/>
              <a:defRPr sz="1400" b="0" i="0" u="none" strike="noStrike" cap="none">
                <a:solidFill>
                  <a:srgbClr val="7198A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3000" b="1" dirty="0"/>
              <a:t>6</a:t>
            </a:r>
            <a:r>
              <a:rPr lang="en-US" sz="3000" b="1" dirty="0">
                <a:solidFill>
                  <a:srgbClr val="92D050"/>
                </a:solidFill>
              </a:rPr>
              <a:t>B </a:t>
            </a:r>
          </a:p>
        </p:txBody>
      </p:sp>
      <p:sp>
        <p:nvSpPr>
          <p:cNvPr id="16" name="Google Shape;416;p29">
            <a:extLst>
              <a:ext uri="{FF2B5EF4-FFF2-40B4-BE49-F238E27FC236}">
                <a16:creationId xmlns:a16="http://schemas.microsoft.com/office/drawing/2014/main" id="{0A83D75D-8130-4AB0-88D2-7B655DA5B037}"/>
              </a:ext>
            </a:extLst>
          </p:cNvPr>
          <p:cNvSpPr txBox="1">
            <a:spLocks/>
          </p:cNvSpPr>
          <p:nvPr/>
        </p:nvSpPr>
        <p:spPr>
          <a:xfrm>
            <a:off x="2515050" y="2471309"/>
            <a:ext cx="4068554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□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EDBE0"/>
              </a:buClr>
              <a:buSzPts val="1600"/>
              <a:buFont typeface="Muli"/>
              <a:buChar char="▫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●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○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1600"/>
              <a:buFont typeface="Muli"/>
              <a:buChar char="■"/>
              <a:defRPr sz="1600" b="0" i="0" u="none" strike="noStrike" cap="none">
                <a:solidFill>
                  <a:srgbClr val="4D778A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sz="1800" dirty="0">
                <a:solidFill>
                  <a:srgbClr val="9AB6C2"/>
                </a:solidFill>
                <a:latin typeface="Arvo" panose="020B0604020202020204" charset="0"/>
              </a:rPr>
              <a:t>Smartphones will be sold in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15A8A-63C0-40D1-B626-41F62729A127}"/>
              </a:ext>
            </a:extLst>
          </p:cNvPr>
          <p:cNvSpPr txBox="1"/>
          <p:nvPr/>
        </p:nvSpPr>
        <p:spPr>
          <a:xfrm>
            <a:off x="1620000" y="4852800"/>
            <a:ext cx="2318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u="sng" dirty="0">
                <a:hlinkClick r:id="rId6"/>
              </a:rPr>
              <a:t>Statistics of </a:t>
            </a:r>
            <a:r>
              <a:rPr lang="en-US" sz="900" u="sng" dirty="0" err="1">
                <a:hlinkClick r:id="rId6"/>
              </a:rPr>
              <a:t>SmartPhone</a:t>
            </a:r>
            <a:r>
              <a:rPr lang="en-US" sz="900" u="sng" dirty="0">
                <a:hlinkClick r:id="rId6"/>
              </a:rPr>
              <a:t> Industry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A0401-B44A-42E7-AB5C-45F8A516F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418" y="236342"/>
            <a:ext cx="4769669" cy="2702700"/>
          </a:xfrm>
        </p:spPr>
        <p:txBody>
          <a:bodyPr/>
          <a:lstStyle/>
          <a:p>
            <a:pPr marL="127000" indent="0">
              <a:buNone/>
            </a:pPr>
            <a:r>
              <a:rPr lang="en-US" sz="3000" dirty="0"/>
              <a:t>2018 saw launch of…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60FFF-189B-489A-803E-AB7285D850DF}"/>
              </a:ext>
            </a:extLst>
          </p:cNvPr>
          <p:cNvSpPr txBox="1"/>
          <p:nvPr/>
        </p:nvSpPr>
        <p:spPr>
          <a:xfrm>
            <a:off x="1452606" y="3991076"/>
            <a:ext cx="1181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September</a:t>
            </a:r>
          </a:p>
          <a:p>
            <a:r>
              <a:rPr lang="en-US" dirty="0"/>
              <a:t>     2018</a:t>
            </a:r>
          </a:p>
        </p:txBody>
      </p:sp>
      <p:pic>
        <p:nvPicPr>
          <p:cNvPr id="9222" name="Picture 6" descr="https://lh6.googleusercontent.com/Ub_XXNQVmlfJ_NTZk36LbLYHncCSVqHGNNn_6ud8GjHKeK-FgZvIGwR3IpC-TbAfYu2IT6uQN2i6M_2yP1II3GY43VXfXp69wu-yWRNrtMyRqPQiESA3TjjCpJh40hHh2I0dJ_VuvQM">
            <a:extLst>
              <a:ext uri="{FF2B5EF4-FFF2-40B4-BE49-F238E27FC236}">
                <a16:creationId xmlns:a16="http://schemas.microsoft.com/office/drawing/2014/main" id="{24866322-A998-4A09-9994-C9EA0E917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1" y="1101949"/>
            <a:ext cx="1882721" cy="22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4D8B5E-65C5-45AC-96EC-753ABBCDC521}"/>
              </a:ext>
            </a:extLst>
          </p:cNvPr>
          <p:cNvSpPr txBox="1"/>
          <p:nvPr/>
        </p:nvSpPr>
        <p:spPr>
          <a:xfrm>
            <a:off x="6509657" y="-43543"/>
            <a:ext cx="2634343" cy="429622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14CE20-877E-43FC-BF11-EF2B88C3C12C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9224" name="Picture 8" descr="https://lh5.googleusercontent.com/74k0-2CmiFgO1gGsVyDtfC-hyXoIRu_HCk1SibQqQO-TWbyhtLf8wXOoJIA-2hkFkwHR38twlBpq-g_RS10aCT5LE_0Qw8zh3MGtkhx5cJwxrAwQDtcv6EDIAsNBhBaLJqTb-UHTOQY">
            <a:extLst>
              <a:ext uri="{FF2B5EF4-FFF2-40B4-BE49-F238E27FC236}">
                <a16:creationId xmlns:a16="http://schemas.microsoft.com/office/drawing/2014/main" id="{D814D44B-FC44-4EA1-B2ED-1CE83C80A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367" y="809206"/>
            <a:ext cx="2746233" cy="267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6B2304-C715-4754-9148-AE178677F976}"/>
              </a:ext>
            </a:extLst>
          </p:cNvPr>
          <p:cNvSpPr txBox="1"/>
          <p:nvPr/>
        </p:nvSpPr>
        <p:spPr>
          <a:xfrm>
            <a:off x="6444343" y="0"/>
            <a:ext cx="2699657" cy="5769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46C97-A97C-41E1-B068-2203974D3CB6}"/>
              </a:ext>
            </a:extLst>
          </p:cNvPr>
          <p:cNvSpPr txBox="1"/>
          <p:nvPr/>
        </p:nvSpPr>
        <p:spPr>
          <a:xfrm>
            <a:off x="8277290" y="-10849"/>
            <a:ext cx="794139" cy="820055"/>
          </a:xfrm>
          <a:prstGeom prst="rect">
            <a:avLst/>
          </a:prstGeom>
          <a:solidFill>
            <a:srgbClr val="F8CABE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069C8-2F7F-4C86-8463-A5790A4CFC6F}"/>
              </a:ext>
            </a:extLst>
          </p:cNvPr>
          <p:cNvSpPr txBox="1"/>
          <p:nvPr/>
        </p:nvSpPr>
        <p:spPr>
          <a:xfrm>
            <a:off x="8426584" y="-10850"/>
            <a:ext cx="710159" cy="901664"/>
          </a:xfrm>
          <a:prstGeom prst="rect">
            <a:avLst/>
          </a:prstGeom>
          <a:solidFill>
            <a:schemeClr val="lt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EBC3F9-6CFB-4906-B3A6-4B0116531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826" y="1031095"/>
            <a:ext cx="1573710" cy="226742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CEFD90-F8FB-4EAE-B77F-D3FCE237B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61901"/>
              </p:ext>
            </p:extLst>
          </p:nvPr>
        </p:nvGraphicFramePr>
        <p:xfrm>
          <a:off x="1109951" y="3482323"/>
          <a:ext cx="1742287" cy="304800"/>
        </p:xfrm>
        <a:graphic>
          <a:graphicData uri="http://schemas.openxmlformats.org/drawingml/2006/table">
            <a:tbl>
              <a:tblPr firstRow="1" bandRow="1">
                <a:tableStyleId>{FE5CE736-DEA7-47FD-9676-E3774290B653}</a:tableStyleId>
              </a:tblPr>
              <a:tblGrid>
                <a:gridCol w="1742287">
                  <a:extLst>
                    <a:ext uri="{9D8B030D-6E8A-4147-A177-3AD203B41FA5}">
                      <a16:colId xmlns:a16="http://schemas.microsoft.com/office/drawing/2014/main" val="1004382625"/>
                    </a:ext>
                  </a:extLst>
                </a:gridCol>
              </a:tblGrid>
              <a:tr h="2808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iPhone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54498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F4352D0-270A-44DE-8C97-F398CFA60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070830"/>
              </p:ext>
            </p:extLst>
          </p:nvPr>
        </p:nvGraphicFramePr>
        <p:xfrm>
          <a:off x="3756038" y="3482323"/>
          <a:ext cx="1742287" cy="304800"/>
        </p:xfrm>
        <a:graphic>
          <a:graphicData uri="http://schemas.openxmlformats.org/drawingml/2006/table">
            <a:tbl>
              <a:tblPr firstRow="1" bandRow="1">
                <a:tableStyleId>{FE5CE736-DEA7-47FD-9676-E3774290B653}</a:tableStyleId>
              </a:tblPr>
              <a:tblGrid>
                <a:gridCol w="1742287">
                  <a:extLst>
                    <a:ext uri="{9D8B030D-6E8A-4147-A177-3AD203B41FA5}">
                      <a16:colId xmlns:a16="http://schemas.microsoft.com/office/drawing/2014/main" val="1004382625"/>
                    </a:ext>
                  </a:extLst>
                </a:gridCol>
              </a:tblGrid>
              <a:tr h="2808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Google Pixel 3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544981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3985B2A-0548-43B1-B064-16C9D3423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46357"/>
              </p:ext>
            </p:extLst>
          </p:nvPr>
        </p:nvGraphicFramePr>
        <p:xfrm>
          <a:off x="6117638" y="3482323"/>
          <a:ext cx="1742287" cy="304800"/>
        </p:xfrm>
        <a:graphic>
          <a:graphicData uri="http://schemas.openxmlformats.org/drawingml/2006/table">
            <a:tbl>
              <a:tblPr firstRow="1" bandRow="1">
                <a:tableStyleId>{FE5CE736-DEA7-47FD-9676-E3774290B653}</a:tableStyleId>
              </a:tblPr>
              <a:tblGrid>
                <a:gridCol w="1742287">
                  <a:extLst>
                    <a:ext uri="{9D8B030D-6E8A-4147-A177-3AD203B41FA5}">
                      <a16:colId xmlns:a16="http://schemas.microsoft.com/office/drawing/2014/main" val="1004382625"/>
                    </a:ext>
                  </a:extLst>
                </a:gridCol>
              </a:tblGrid>
              <a:tr h="28082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OnePlus 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54498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FFDA3B1-1D5E-4E1A-BFED-00928B7CCE0F}"/>
              </a:ext>
            </a:extLst>
          </p:cNvPr>
          <p:cNvSpPr txBox="1"/>
          <p:nvPr/>
        </p:nvSpPr>
        <p:spPr>
          <a:xfrm>
            <a:off x="4036312" y="3991076"/>
            <a:ext cx="1181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October</a:t>
            </a:r>
          </a:p>
          <a:p>
            <a:r>
              <a:rPr lang="en-US" dirty="0"/>
              <a:t>     2018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E30B15-6E55-4BF4-9D40-613C39BC6117}"/>
              </a:ext>
            </a:extLst>
          </p:cNvPr>
          <p:cNvSpPr txBox="1"/>
          <p:nvPr/>
        </p:nvSpPr>
        <p:spPr>
          <a:xfrm>
            <a:off x="6417967" y="3991076"/>
            <a:ext cx="1181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November</a:t>
            </a:r>
          </a:p>
          <a:p>
            <a:r>
              <a:rPr lang="en-US" dirty="0"/>
              <a:t>     2018</a:t>
            </a:r>
          </a:p>
        </p:txBody>
      </p:sp>
    </p:spTree>
    <p:extLst>
      <p:ext uri="{BB962C8B-B14F-4D97-AF65-F5344CB8AC3E}">
        <p14:creationId xmlns:p14="http://schemas.microsoft.com/office/powerpoint/2010/main" val="997118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>
            <a:spLocks noGrp="1"/>
          </p:cNvSpPr>
          <p:nvPr>
            <p:ph type="body" idx="1"/>
          </p:nvPr>
        </p:nvSpPr>
        <p:spPr>
          <a:xfrm>
            <a:off x="2245112" y="2074127"/>
            <a:ext cx="4497659" cy="11597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Lets finds out what </a:t>
            </a:r>
            <a:r>
              <a:rPr lang="en-US" sz="2000" dirty="0" err="1"/>
              <a:t>twitteratti</a:t>
            </a:r>
            <a:r>
              <a:rPr lang="en-US" sz="2000" dirty="0"/>
              <a:t> has to say…</a:t>
            </a:r>
            <a:endParaRPr sz="2000" dirty="0"/>
          </a:p>
        </p:txBody>
      </p:sp>
      <p:sp>
        <p:nvSpPr>
          <p:cNvPr id="300" name="Google Shape;300;p18"/>
          <p:cNvSpPr txBox="1">
            <a:spLocks noGrp="1"/>
          </p:cNvSpPr>
          <p:nvPr>
            <p:ph type="sldNum" idx="4294967295"/>
          </p:nvPr>
        </p:nvSpPr>
        <p:spPr>
          <a:xfrm>
            <a:off x="4312650" y="4624800"/>
            <a:ext cx="5187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01" name="Google Shape;301;p18"/>
          <p:cNvSpPr txBox="1">
            <a:spLocks noGrp="1"/>
          </p:cNvSpPr>
          <p:nvPr>
            <p:ph type="sldNum" idx="12"/>
          </p:nvPr>
        </p:nvSpPr>
        <p:spPr>
          <a:xfrm>
            <a:off x="4312650" y="4624800"/>
            <a:ext cx="5187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B42CC-D23C-4AFC-9F29-CDCAB1CBD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5600"/>
            <a:ext cx="2070507" cy="209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06FAC-8B34-48C2-9523-F94462D38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0900"/>
            <a:ext cx="1051200" cy="1012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2727A-9736-4D5C-A497-945D42386AE4}"/>
              </a:ext>
            </a:extLst>
          </p:cNvPr>
          <p:cNvSpPr txBox="1"/>
          <p:nvPr/>
        </p:nvSpPr>
        <p:spPr>
          <a:xfrm>
            <a:off x="8114400" y="7200"/>
            <a:ext cx="1029600" cy="1036800"/>
          </a:xfrm>
          <a:prstGeom prst="rect">
            <a:avLst/>
          </a:prstGeom>
          <a:solidFill>
            <a:srgbClr val="F09278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6.googleusercontent.com/bSmsbhWwbdweE2FQ54cqdFUf6jz5KceGUxlWQ1FZiiuM-3ezxXpDVmj2WIMIDASZOztIlmYMw8ofh5iGkfgGyFW9s9xHy1miOIxht4LvL2RVCeLPTTS7loaHm3nMU_MC6CrhvvvGZaE">
            <a:extLst>
              <a:ext uri="{FF2B5EF4-FFF2-40B4-BE49-F238E27FC236}">
                <a16:creationId xmlns:a16="http://schemas.microsoft.com/office/drawing/2014/main" id="{D41DE04B-FD47-48C2-8EA7-A893BFCD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00" y="1341809"/>
            <a:ext cx="3933960" cy="3188089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C56A7F-126C-4AC0-8495-22EA4FC33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00" y="1834422"/>
            <a:ext cx="4255245" cy="9739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72D45-716D-4615-B93D-E5D5702B6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039" y="3300935"/>
            <a:ext cx="4544121" cy="9739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9" name="Google Shape;277;p15">
            <a:extLst>
              <a:ext uri="{FF2B5EF4-FFF2-40B4-BE49-F238E27FC236}">
                <a16:creationId xmlns:a16="http://schemas.microsoft.com/office/drawing/2014/main" id="{386E9F13-44AE-431C-97DA-FBE6D8390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701" y="150479"/>
            <a:ext cx="4946700" cy="6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Tweets for Google Pixel</a:t>
            </a:r>
            <a:endParaRPr sz="3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22CBCC-A516-42F5-8C9B-20B212A94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229" y="2043400"/>
            <a:ext cx="1037771" cy="1056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CAD780-6CC0-4DFF-90B6-304DF28F78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79825" y="7611"/>
            <a:ext cx="2064175" cy="20815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E5F9B0-271C-4A5A-A4F7-10B4DB6E0A10}"/>
              </a:ext>
            </a:extLst>
          </p:cNvPr>
          <p:cNvSpPr txBox="1"/>
          <p:nvPr/>
        </p:nvSpPr>
        <p:spPr>
          <a:xfrm>
            <a:off x="1137600" y="4824000"/>
            <a:ext cx="298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8"/>
              </a:rPr>
              <a:t>https://twitter.com/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77;p15">
            <a:extLst>
              <a:ext uri="{FF2B5EF4-FFF2-40B4-BE49-F238E27FC236}">
                <a16:creationId xmlns:a16="http://schemas.microsoft.com/office/drawing/2014/main" id="{386E9F13-44AE-431C-97DA-FBE6D8390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701" y="150479"/>
            <a:ext cx="4946700" cy="6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Tweets for iPhone </a:t>
            </a:r>
            <a:r>
              <a:rPr lang="en-US" sz="3000" dirty="0" err="1"/>
              <a:t>Xs</a:t>
            </a:r>
            <a:endParaRPr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490F9-A5D7-4A72-A57B-A3F45E3E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95784" y="2057864"/>
            <a:ext cx="1048215" cy="1057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C03D38-636C-4A33-8612-1BCDE22A80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72834" y="0"/>
            <a:ext cx="2071165" cy="2118732"/>
          </a:xfrm>
          <a:prstGeom prst="rect">
            <a:avLst/>
          </a:prstGeom>
        </p:spPr>
      </p:pic>
      <p:pic>
        <p:nvPicPr>
          <p:cNvPr id="8198" name="Picture 6" descr="https://lh4.googleusercontent.com/EED7pOPHHHlcgTRP_3NWt4o0bW8LevGFjoHOaeLcg1n6yh6j8XDx9Aqgm4SmTtRRCCxapFSMHtVBeOA2t95WKfmZYaSITx3V6DWJ0Bsq25uJHNG2LL3TYpWOOmv1NqeXRq38hAXx3Z8">
            <a:extLst>
              <a:ext uri="{FF2B5EF4-FFF2-40B4-BE49-F238E27FC236}">
                <a16:creationId xmlns:a16="http://schemas.microsoft.com/office/drawing/2014/main" id="{C57C2AC5-E356-43EF-95AE-E38D9CD2F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30" y="1123201"/>
            <a:ext cx="3592526" cy="2692800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h5.googleusercontent.com/sskXnlrWsLbYNJnbtFO_giOh5G9zoO4c8Oy5kmxP6q2xJq6pwhNZkEr7Sz5uErKCWFdlLdQNsWoZACUMmoBYbur4LTUrC6bVZ-A0fnYBWVa_ReDWHLGgOkM_RSDE-fxU4Nifh5gmk90">
            <a:extLst>
              <a:ext uri="{FF2B5EF4-FFF2-40B4-BE49-F238E27FC236}">
                <a16:creationId xmlns:a16="http://schemas.microsoft.com/office/drawing/2014/main" id="{2B5BCD42-7B0C-4D01-B4EF-08A6BEC90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86" y="1941405"/>
            <a:ext cx="3249313" cy="285407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31F02-C389-4C01-B21D-02BC8F82510C}"/>
              </a:ext>
            </a:extLst>
          </p:cNvPr>
          <p:cNvSpPr txBox="1"/>
          <p:nvPr/>
        </p:nvSpPr>
        <p:spPr>
          <a:xfrm>
            <a:off x="1137600" y="4824000"/>
            <a:ext cx="298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7"/>
              </a:rPr>
              <a:t>https://twitter.com/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2228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277;p15">
            <a:extLst>
              <a:ext uri="{FF2B5EF4-FFF2-40B4-BE49-F238E27FC236}">
                <a16:creationId xmlns:a16="http://schemas.microsoft.com/office/drawing/2014/main" id="{386E9F13-44AE-431C-97DA-FBE6D8390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8701" y="150479"/>
            <a:ext cx="4946700" cy="6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Tweets for OnePlus</a:t>
            </a:r>
            <a:endParaRPr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C490F9-A5D7-4A72-A57B-A3F45E3E8E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95784" y="2057864"/>
            <a:ext cx="1048215" cy="1057044"/>
          </a:xfrm>
          <a:prstGeom prst="rect">
            <a:avLst/>
          </a:prstGeom>
        </p:spPr>
      </p:pic>
      <p:pic>
        <p:nvPicPr>
          <p:cNvPr id="9218" name="Picture 2" descr="https://lh5.googleusercontent.com/k4fhZWFH6yjSJMVygTOb6lKkSNbw6UPHFdTDWCrerx4lbKgZ6tRS2MqTGthMOu34qrjTkRP6M94t2JfVAfqQpvWpJZUjJtWg69PTJBaw0kvvsLZBD37Bly5YK-ZXsb79MNB0VHSQK8Y">
            <a:extLst>
              <a:ext uri="{FF2B5EF4-FFF2-40B4-BE49-F238E27FC236}">
                <a16:creationId xmlns:a16="http://schemas.microsoft.com/office/drawing/2014/main" id="{864ECB33-D3C1-4BD0-98DF-C7569998D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399" y="1229658"/>
            <a:ext cx="2371493" cy="2482597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6.googleusercontent.com/PfMUCcfvAoofM_Ez6jcqV80uMTaSk9aXU37KFXYeEHcZmDg-giR_rKGqLHGd-xPre3bQkYbBoMmmNyEY3t_sluF5YyWJNrLGUUK0QGO-6p0ThBkiU5hds-YAxGKtODBvIkm4HwA6a9s">
            <a:extLst>
              <a:ext uri="{FF2B5EF4-FFF2-40B4-BE49-F238E27FC236}">
                <a16:creationId xmlns:a16="http://schemas.microsoft.com/office/drawing/2014/main" id="{939B0380-3F77-45A0-AC9B-8AF4E14C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851" y="2179979"/>
            <a:ext cx="3235949" cy="2538614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F3D7E-AB17-4F3E-AA6C-D4BDB15C9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997" y="0"/>
            <a:ext cx="2096002" cy="2057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0C1B5-C395-4153-9F38-7BB136BA8E9C}"/>
              </a:ext>
            </a:extLst>
          </p:cNvPr>
          <p:cNvSpPr txBox="1"/>
          <p:nvPr/>
        </p:nvSpPr>
        <p:spPr>
          <a:xfrm>
            <a:off x="1137600" y="4824000"/>
            <a:ext cx="298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7"/>
              </a:rPr>
              <a:t>https://twitter.com/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0136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an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390</Words>
  <Application>Microsoft Office PowerPoint</Application>
  <PresentationFormat>On-screen Show (16:9)</PresentationFormat>
  <Paragraphs>115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Arvo</vt:lpstr>
      <vt:lpstr>Arial</vt:lpstr>
      <vt:lpstr>Muli</vt:lpstr>
      <vt:lpstr>Titania template</vt:lpstr>
      <vt:lpstr>Real Time Tweets Sentiment Dashboard for leading Smartphone Brands </vt:lpstr>
      <vt:lpstr>PowerPoint Presentation</vt:lpstr>
      <vt:lpstr>Business Motivation</vt:lpstr>
      <vt:lpstr>68%</vt:lpstr>
      <vt:lpstr>PowerPoint Presentation</vt:lpstr>
      <vt:lpstr>PowerPoint Presentation</vt:lpstr>
      <vt:lpstr>Tweets for Google Pixel</vt:lpstr>
      <vt:lpstr>Tweets for iPhone Xs</vt:lpstr>
      <vt:lpstr>Tweets for OnePlus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Tanmayee R Waghmare</cp:lastModifiedBy>
  <cp:revision>141</cp:revision>
  <dcterms:modified xsi:type="dcterms:W3CDTF">2018-12-10T04:22:59Z</dcterms:modified>
</cp:coreProperties>
</file>